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</p:sldMasterIdLst>
  <p:sldIdLst>
    <p:sldId id="256" r:id="rId12"/>
    <p:sldId id="257" r:id="rId13"/>
    <p:sldId id="258" r:id="rId14"/>
    <p:sldId id="259" r:id="rId15"/>
    <p:sldId id="260" r:id="rId16"/>
    <p:sldId id="262" r:id="rId17"/>
    <p:sldId id="261" r:id="rId18"/>
    <p:sldId id="263" r:id="rId19"/>
    <p:sldId id="264" r:id="rId20"/>
  </p:sldIdLst>
  <p:sldSz cx="18288000" cy="10287000"/>
  <p:notesSz cx="7559675" cy="10691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339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14478CB-7B67-49BE-BC0A-23548B1BADF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7ECF203B-5D2E-4944-8B26-7ECD2D05EEC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8C82DE67-88B3-4213-95C2-A6B38D01A48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E05E4E0-5575-479C-A572-FBE347A8D80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87FB7E2-E9DE-47CF-8096-0B5EBBB111B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584468C2-BFB0-4D7C-8103-CDA0A7D337F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96F85BCA-D39F-4601-9A19-88A260CA7D2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EABC29DB-034D-4C35-8E4B-C7522287CEC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1329C8C0-4025-46DF-BCE9-8516FB4D785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99D85A2A-BCF0-41D4-ADD6-19227E6FF78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lstStyle/>
          <a:p>
            <a:fld id="{C9161522-FCC5-401C-BEC4-3A8C61714F3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제목 텍스트의 서식을 편집하려면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.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 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055F7F1-F68B-4424-B5DB-1B296DA2165A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743C61E-188A-41F5-A72B-85F808A8EE32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48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B059B925-350B-4399-BB16-49441D456BCA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60DE8D7-9D56-45BE-8B9C-1AD2941316AC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A87A4A55-1B7D-492A-9197-B39FFF1DE8AD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제목 텍스트의 서식을 편집하려면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.</a:t>
            </a: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48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개요 텍스트의 서식을 편집하려면 클릭하십시오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2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3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4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5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6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7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69C48E35-99EA-497F-9767-F3279ED67075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9EB7C409-030F-42F6-BE84-44BB7654EE97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제목 텍스트의 서식을 편집하려면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.</a:t>
            </a: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440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개요 텍스트의 서식을 편집하려면 클릭하십시오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2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3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4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5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6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7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9348120" y="2406960"/>
            <a:ext cx="8031240" cy="5965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개요 텍스트의 서식을 편집하려면 클릭하십시오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2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3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4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5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6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7</a:t>
            </a: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DBF11FEF-E511-4AE7-9EDE-A230EE6DF002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5C20141F-60E2-4369-A998-0A47EBDD37D8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480" cy="1717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ko-KR" sz="1800" b="0" strike="noStrike" spc="-1">
                <a:solidFill>
                  <a:srgbClr val="000000"/>
                </a:solidFill>
                <a:latin typeface="Noto Sans KR"/>
              </a:rPr>
              <a:t>제목 텍스트의 서식을 편집하려면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Noto Sans KR"/>
              </a:rPr>
              <a:t>.</a:t>
            </a: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018141AB-FB47-4D8A-8C2A-32212C4CFC7D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&lt;바닥글&gt;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pos="0" algn="l"/>
              </a:tabLst>
              <a:def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pos="0" algn="l"/>
              </a:tabLst>
            </a:pPr>
            <a:fld id="{350AA287-6575-40C0-B0E8-0011226F9902}" type="slidenum">
              <a:rPr lang="en-US" sz="1200" b="0" strike="noStrike" spc="-1">
                <a:solidFill>
                  <a:schemeClr val="dk1">
                    <a:tint val="75000"/>
                  </a:schemeClr>
                </a:solidFill>
                <a:latin typeface="Calibri"/>
              </a:rPr>
              <a:t>‹#›</a:t>
            </a:fld>
            <a:endParaRPr lang="en-US" sz="1200" b="0" strike="noStrike" spc="-1">
              <a:solidFill>
                <a:srgbClr val="000000"/>
              </a:solidFill>
              <a:latin typeface="Noto Serif KR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Noto Serif KR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Noto Serif KR"/>
              </a:rPr>
              <a:t>&lt;날짜/시간&gt;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ko-KR" sz="4400" b="0" strike="noStrike" spc="-1">
                <a:solidFill>
                  <a:srgbClr val="000000"/>
                </a:solidFill>
                <a:latin typeface="Noto Sans KR"/>
              </a:rPr>
              <a:t>제목 텍스트의 서식을 편집하려면 클릭하십시오</a:t>
            </a:r>
            <a:r>
              <a:rPr lang="en-US" sz="4400" b="0" strike="noStrike" spc="-1">
                <a:solidFill>
                  <a:srgbClr val="000000"/>
                </a:solidFill>
                <a:latin typeface="Noto Sans KR"/>
              </a:rPr>
              <a:t>.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3200" b="0" strike="noStrike" spc="-1">
                <a:solidFill>
                  <a:srgbClr val="000000"/>
                </a:solidFill>
                <a:latin typeface="Noto Sans KR"/>
              </a:rPr>
              <a:t>개요 텍스트의 서식을 편집하려면 클릭하십시오</a:t>
            </a:r>
            <a:endParaRPr lang="en-US" sz="3200" b="0" strike="noStrike" spc="-1">
              <a:solidFill>
                <a:srgbClr val="000000"/>
              </a:solidFill>
              <a:latin typeface="Noto Sans KR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Noto Sans KR"/>
              </a:rPr>
              <a:t>2</a:t>
            </a:r>
            <a:r>
              <a:rPr lang="ko-KR" sz="28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800" b="0" strike="noStrike" spc="-1">
              <a:solidFill>
                <a:srgbClr val="000000"/>
              </a:solidFill>
              <a:latin typeface="Noto Sans KR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Noto Sans KR"/>
              </a:rPr>
              <a:t>3</a:t>
            </a:r>
            <a:r>
              <a:rPr lang="ko-KR" sz="24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400" b="0" strike="noStrike" spc="-1">
              <a:solidFill>
                <a:srgbClr val="000000"/>
              </a:solidFill>
              <a:latin typeface="Noto Sans KR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Noto Sans KR"/>
              </a:rPr>
              <a:t>4</a:t>
            </a:r>
            <a:r>
              <a:rPr lang="ko-KR" sz="20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Noto Sans KR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Noto Sans KR"/>
              </a:rPr>
              <a:t>5</a:t>
            </a:r>
            <a:r>
              <a:rPr lang="ko-KR" sz="20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Noto Sans KR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Noto Sans KR"/>
              </a:rPr>
              <a:t>6</a:t>
            </a:r>
            <a:r>
              <a:rPr lang="ko-KR" sz="20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Noto Sans KR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Noto Sans KR"/>
              </a:rPr>
              <a:t>7</a:t>
            </a:r>
            <a:r>
              <a:rPr lang="ko-KR" sz="2000" b="0" strike="noStrike" spc="-1">
                <a:solidFill>
                  <a:srgbClr val="000000"/>
                </a:solidFill>
                <a:latin typeface="Noto Sans KR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Noto Sans KR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/>
          <p:cNvPicPr/>
          <p:nvPr/>
        </p:nvPicPr>
        <p:blipFill>
          <a:blip r:embed="rId2"/>
          <a:srcRect l="22022" t="8474" r="3225" b="35463"/>
          <a:stretch/>
        </p:blipFill>
        <p:spPr>
          <a:xfrm>
            <a:off x="360" y="0"/>
            <a:ext cx="18287280" cy="10286280"/>
          </a:xfrm>
          <a:prstGeom prst="rect">
            <a:avLst/>
          </a:prstGeom>
          <a:ln w="0">
            <a:noFill/>
          </a:ln>
        </p:spPr>
      </p:pic>
      <p:grpSp>
        <p:nvGrpSpPr>
          <p:cNvPr id="51" name="Group 3"/>
          <p:cNvGrpSpPr/>
          <p:nvPr/>
        </p:nvGrpSpPr>
        <p:grpSpPr>
          <a:xfrm>
            <a:off x="10597320" y="3625200"/>
            <a:ext cx="7689960" cy="615240"/>
            <a:chOff x="10597320" y="3625200"/>
            <a:chExt cx="7689960" cy="615240"/>
          </a:xfrm>
        </p:grpSpPr>
        <p:sp>
          <p:nvSpPr>
            <p:cNvPr id="52" name="Freeform 4"/>
            <p:cNvSpPr/>
            <p:nvPr/>
          </p:nvSpPr>
          <p:spPr>
            <a:xfrm>
              <a:off x="10597320" y="3625200"/>
              <a:ext cx="7689960" cy="615240"/>
            </a:xfrm>
            <a:custGeom>
              <a:avLst/>
              <a:gdLst>
                <a:gd name="textAreaLeft" fmla="*/ 0 w 7689960"/>
                <a:gd name="textAreaRight" fmla="*/ 7690680 w 7689960"/>
                <a:gd name="textAreaTop" fmla="*/ 0 h 615240"/>
                <a:gd name="textAreaBottom" fmla="*/ 615960 h 615240"/>
              </a:gdLst>
              <a:ahLst/>
              <a:cxnLst/>
              <a:rect l="textAreaLeft" t="textAreaTop" r="textAreaRight" b="textAreaBottom"/>
              <a:pathLst>
                <a:path w="2058649" h="162211">
                  <a:moveTo>
                    <a:pt x="0" y="0"/>
                  </a:moveTo>
                  <a:lnTo>
                    <a:pt x="2058649" y="0"/>
                  </a:lnTo>
                  <a:lnTo>
                    <a:pt x="2058649" y="162211"/>
                  </a:lnTo>
                  <a:lnTo>
                    <a:pt x="0" y="16221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53" name="TextBox 5"/>
            <p:cNvSpPr/>
            <p:nvPr/>
          </p:nvSpPr>
          <p:spPr>
            <a:xfrm>
              <a:off x="10597320" y="3625200"/>
              <a:ext cx="7566120" cy="615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2940"/>
                </a:lnSpc>
              </a:pPr>
              <a:r>
                <a:rPr lang="ko-KR" sz="2100" b="0" strike="noStrike" spc="-1">
                  <a:solidFill>
                    <a:srgbClr val="2C434E"/>
                  </a:solidFill>
                  <a:latin typeface="Noto Sans Bold"/>
                </a:rPr>
                <a:t>로빛 </a:t>
              </a:r>
              <a:r>
                <a:rPr lang="en-US" sz="2100" b="0" strike="noStrike" spc="-1">
                  <a:solidFill>
                    <a:srgbClr val="2C434E"/>
                  </a:solidFill>
                  <a:latin typeface="Noto Sans Bold"/>
                </a:rPr>
                <a:t>20</a:t>
              </a:r>
              <a:r>
                <a:rPr lang="ko-KR" sz="2100" b="0" strike="noStrike" spc="-1">
                  <a:solidFill>
                    <a:srgbClr val="2C434E"/>
                  </a:solidFill>
                  <a:latin typeface="Noto Sans Bold"/>
                </a:rPr>
                <a:t>기 인턴 현창석</a:t>
              </a:r>
              <a:r>
                <a:rPr lang="en-US" sz="2100" b="0" strike="noStrike" spc="-1">
                  <a:solidFill>
                    <a:srgbClr val="2C434E"/>
                  </a:solidFill>
                  <a:latin typeface="Noto Sans Bold"/>
                </a:rPr>
                <a:t>, </a:t>
              </a:r>
              <a:r>
                <a:rPr lang="ko-KR" sz="2100" b="0" strike="noStrike" spc="-1">
                  <a:solidFill>
                    <a:srgbClr val="2C434E"/>
                  </a:solidFill>
                  <a:latin typeface="Noto Sans Bold"/>
                </a:rPr>
                <a:t>모시온</a:t>
              </a:r>
              <a:endParaRPr lang="en-US" sz="21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54" name="Group 6"/>
          <p:cNvGrpSpPr/>
          <p:nvPr/>
        </p:nvGrpSpPr>
        <p:grpSpPr>
          <a:xfrm>
            <a:off x="0" y="3480480"/>
            <a:ext cx="2232720" cy="3229920"/>
            <a:chOff x="0" y="3480480"/>
            <a:chExt cx="2232720" cy="3229920"/>
          </a:xfrm>
        </p:grpSpPr>
        <p:sp>
          <p:nvSpPr>
            <p:cNvPr id="55" name="Freeform 7"/>
            <p:cNvSpPr/>
            <p:nvPr/>
          </p:nvSpPr>
          <p:spPr>
            <a:xfrm>
              <a:off x="0" y="3625200"/>
              <a:ext cx="2232720" cy="595440"/>
            </a:xfrm>
            <a:custGeom>
              <a:avLst/>
              <a:gdLst>
                <a:gd name="textAreaLeft" fmla="*/ 0 w 2232720"/>
                <a:gd name="textAreaRight" fmla="*/ 2233440 w 2232720"/>
                <a:gd name="textAreaTop" fmla="*/ 0 h 595440"/>
                <a:gd name="textAreaBottom" fmla="*/ 596160 h 595440"/>
              </a:gdLst>
              <a:ahLst/>
              <a:cxnLst/>
              <a:rect l="textAreaLeft" t="textAreaTop" r="textAreaRight" b="textAreaBottom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56" name="TextBox 8"/>
            <p:cNvSpPr/>
            <p:nvPr/>
          </p:nvSpPr>
          <p:spPr>
            <a:xfrm>
              <a:off x="0" y="3480480"/>
              <a:ext cx="11811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57" name="Group 9"/>
          <p:cNvGrpSpPr/>
          <p:nvPr/>
        </p:nvGrpSpPr>
        <p:grpSpPr>
          <a:xfrm>
            <a:off x="0" y="5921280"/>
            <a:ext cx="2232720" cy="3229920"/>
            <a:chOff x="0" y="5921280"/>
            <a:chExt cx="2232720" cy="3229920"/>
          </a:xfrm>
        </p:grpSpPr>
        <p:sp>
          <p:nvSpPr>
            <p:cNvPr id="58" name="Freeform 10"/>
            <p:cNvSpPr/>
            <p:nvPr/>
          </p:nvSpPr>
          <p:spPr>
            <a:xfrm>
              <a:off x="0" y="6066000"/>
              <a:ext cx="2232720" cy="595440"/>
            </a:xfrm>
            <a:custGeom>
              <a:avLst/>
              <a:gdLst>
                <a:gd name="textAreaLeft" fmla="*/ 0 w 2232720"/>
                <a:gd name="textAreaRight" fmla="*/ 2233440 w 2232720"/>
                <a:gd name="textAreaTop" fmla="*/ 0 h 595440"/>
                <a:gd name="textAreaBottom" fmla="*/ 596160 h 595440"/>
              </a:gdLst>
              <a:ahLst/>
              <a:cxnLst/>
              <a:rect l="textAreaLeft" t="textAreaTop" r="textAreaRight" b="textAreaBottom"/>
              <a:pathLst>
                <a:path w="1536012" h="156984">
                  <a:moveTo>
                    <a:pt x="0" y="0"/>
                  </a:moveTo>
                  <a:lnTo>
                    <a:pt x="1536012" y="0"/>
                  </a:lnTo>
                  <a:lnTo>
                    <a:pt x="1536012" y="156984"/>
                  </a:lnTo>
                  <a:lnTo>
                    <a:pt x="0" y="156984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59" name="TextBox 11"/>
            <p:cNvSpPr/>
            <p:nvPr/>
          </p:nvSpPr>
          <p:spPr>
            <a:xfrm>
              <a:off x="0" y="5921280"/>
              <a:ext cx="11811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60" name="Group 12"/>
          <p:cNvGrpSpPr/>
          <p:nvPr/>
        </p:nvGrpSpPr>
        <p:grpSpPr>
          <a:xfrm>
            <a:off x="10597320" y="5930640"/>
            <a:ext cx="7689960" cy="3302280"/>
            <a:chOff x="10597320" y="5930640"/>
            <a:chExt cx="7689960" cy="3302280"/>
          </a:xfrm>
        </p:grpSpPr>
        <p:sp>
          <p:nvSpPr>
            <p:cNvPr id="61" name="Freeform 13"/>
            <p:cNvSpPr/>
            <p:nvPr/>
          </p:nvSpPr>
          <p:spPr>
            <a:xfrm>
              <a:off x="10597320" y="6147720"/>
              <a:ext cx="7689960" cy="513720"/>
            </a:xfrm>
            <a:custGeom>
              <a:avLst/>
              <a:gdLst>
                <a:gd name="textAreaLeft" fmla="*/ 0 w 7689960"/>
                <a:gd name="textAreaRight" fmla="*/ 7690680 w 7689960"/>
                <a:gd name="textAreaTop" fmla="*/ 0 h 513720"/>
                <a:gd name="textAreaBottom" fmla="*/ 514440 h 513720"/>
              </a:gdLst>
              <a:ahLst/>
              <a:cxnLst/>
              <a:rect l="textAreaLeft" t="textAreaTop" r="textAreaRight" b="textAreaBottom"/>
              <a:pathLst>
                <a:path w="2135072" h="135474">
                  <a:moveTo>
                    <a:pt x="0" y="0"/>
                  </a:moveTo>
                  <a:lnTo>
                    <a:pt x="2135072" y="0"/>
                  </a:lnTo>
                  <a:lnTo>
                    <a:pt x="2135072" y="135474"/>
                  </a:lnTo>
                  <a:lnTo>
                    <a:pt x="0" y="135474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62" name="TextBox 14"/>
            <p:cNvSpPr/>
            <p:nvPr/>
          </p:nvSpPr>
          <p:spPr>
            <a:xfrm>
              <a:off x="10597320" y="5930640"/>
              <a:ext cx="2927160" cy="33022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63" name="TextBox 15"/>
          <p:cNvSpPr/>
          <p:nvPr/>
        </p:nvSpPr>
        <p:spPr>
          <a:xfrm>
            <a:off x="980640" y="4320000"/>
            <a:ext cx="13959000" cy="1176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r" defTabSz="914400">
              <a:lnSpc>
                <a:spcPts val="9266"/>
              </a:lnSpc>
              <a:tabLst>
                <a:tab pos="0" algn="l"/>
              </a:tabLst>
            </a:pPr>
            <a:r>
              <a:rPr lang="en-US" sz="8000" b="0" strike="noStrike" spc="-1">
                <a:solidFill>
                  <a:srgbClr val="12222B"/>
                </a:solidFill>
                <a:latin typeface="Open Sans Bold"/>
              </a:rPr>
              <a:t>C</a:t>
            </a:r>
            <a:r>
              <a:rPr lang="en-US" sz="7990" b="0" strike="noStrike" spc="-1">
                <a:solidFill>
                  <a:srgbClr val="12222B"/>
                </a:solidFill>
                <a:latin typeface="Open Sans Bold"/>
              </a:rPr>
              <a:t>++ &amp; Qt Project </a:t>
            </a:r>
            <a:endParaRPr lang="en-US" sz="7990" b="0" strike="noStrike" spc="-1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/>
          <p:cNvSpPr/>
          <p:nvPr/>
        </p:nvSpPr>
        <p:spPr>
          <a:xfrm>
            <a:off x="720000" y="360000"/>
            <a:ext cx="21239640" cy="8230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5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• </a:t>
            </a:r>
            <a:r>
              <a:rPr lang="ko-KR" sz="5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목차</a:t>
            </a:r>
            <a:r>
              <a:rPr lang="en-US" sz="18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 </a:t>
            </a:r>
            <a:br>
              <a:rPr sz="1800" dirty="0"/>
            </a:br>
            <a:br>
              <a:rPr sz="1800" dirty="0"/>
            </a:br>
            <a:r>
              <a:rPr lang="en-US" sz="18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</a:t>
            </a:r>
            <a:endParaRPr lang="en-US" sz="1800" b="0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000" b="0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000" b="0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en-US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1. </a:t>
            </a:r>
            <a:r>
              <a:rPr lang="ko-KR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프로젝트 소개</a:t>
            </a:r>
            <a:r>
              <a:rPr lang="en-US" sz="44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</a:t>
            </a:r>
            <a:r>
              <a:rPr lang="en-US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2.  </a:t>
            </a:r>
            <a:r>
              <a:rPr lang="ko-KR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알고리즘 설명 </a:t>
            </a:r>
            <a:r>
              <a:rPr lang="en-US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</a:t>
            </a:r>
            <a:r>
              <a:rPr lang="en-US" sz="44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           </a:t>
            </a:r>
            <a:r>
              <a:rPr lang="en-US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3. </a:t>
            </a:r>
            <a:r>
              <a:rPr lang="ko-KR" altLang="en-US" sz="4400" b="1" spc="-1" dirty="0">
                <a:solidFill>
                  <a:srgbClr val="000000"/>
                </a:solidFill>
                <a:latin typeface="Noto Sans KR"/>
                <a:ea typeface="Noto Sans KR"/>
              </a:rPr>
              <a:t>마무리</a:t>
            </a:r>
            <a:r>
              <a:rPr lang="ko-KR" sz="4400" b="1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 </a:t>
            </a:r>
            <a:br>
              <a:rPr sz="4000" b="1" dirty="0"/>
            </a:b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-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제작 동기</a:t>
            </a: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		- </a:t>
            </a:r>
            <a:r>
              <a:rPr lang="ko-KR" alt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역할</a:t>
            </a:r>
            <a:br>
              <a:rPr sz="4000" dirty="0"/>
            </a:b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-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게임 시나리오</a:t>
            </a: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	-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게임 </a:t>
            </a:r>
            <a:r>
              <a:rPr lang="en-US" sz="4000" b="0" strike="noStrike" spc="-1" dirty="0" err="1">
                <a:solidFill>
                  <a:srgbClr val="000000"/>
                </a:solidFill>
                <a:latin typeface="Noto Sans KR"/>
                <a:ea typeface="Noto Sans KR"/>
              </a:rPr>
              <a:t>ui</a:t>
            </a: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구성 </a:t>
            </a: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&amp;&amp;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맵 구현 </a:t>
            </a:r>
            <a:endParaRPr lang="en-US" sz="4000" b="0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				-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아이템</a:t>
            </a:r>
            <a:br>
              <a:rPr sz="4000" dirty="0"/>
            </a:b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     							- </a:t>
            </a:r>
            <a:r>
              <a:rPr lang="ko-KR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예외처리 </a:t>
            </a:r>
            <a:endParaRPr lang="en-US" sz="4000" b="0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Noto Sans KR"/>
                <a:ea typeface="Noto Sans KR"/>
              </a:rPr>
              <a:t>								 </a:t>
            </a:r>
            <a:br>
              <a:rPr sz="4000" dirty="0"/>
            </a:br>
            <a:br>
              <a:rPr sz="4000" dirty="0"/>
            </a:br>
            <a:endParaRPr lang="en-US" sz="4000" b="0" strike="noStrike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"/>
          <p:cNvSpPr/>
          <p:nvPr/>
        </p:nvSpPr>
        <p:spPr>
          <a:xfrm>
            <a:off x="498223" y="244130"/>
            <a:ext cx="7379640" cy="113319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9266"/>
              </a:lnSpc>
              <a:tabLst>
                <a:tab pos="0" algn="l"/>
              </a:tabLst>
            </a:pPr>
            <a:r>
              <a:rPr lang="en-US" sz="7200" b="1" strike="noStrike" spc="-1" dirty="0">
                <a:solidFill>
                  <a:srgbClr val="12222B"/>
                </a:solidFill>
                <a:latin typeface="Noto Sans KR"/>
                <a:ea typeface="Noto Sans KR"/>
              </a:rPr>
              <a:t>1. </a:t>
            </a:r>
            <a:r>
              <a:rPr lang="ko-KR" sz="7200" b="1" strike="noStrike" spc="-1" dirty="0">
                <a:solidFill>
                  <a:srgbClr val="12222B"/>
                </a:solidFill>
                <a:latin typeface="Open Sans Bold"/>
                <a:ea typeface="Noto Sans KR"/>
              </a:rPr>
              <a:t>프로젝트 소개</a:t>
            </a:r>
            <a:endParaRPr lang="en-US" sz="72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69" name="TextBox 7"/>
          <p:cNvSpPr/>
          <p:nvPr/>
        </p:nvSpPr>
        <p:spPr>
          <a:xfrm>
            <a:off x="498223" y="3540726"/>
            <a:ext cx="5939640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sz="6000" b="1" strike="noStrike" spc="-1" dirty="0" err="1">
                <a:solidFill>
                  <a:srgbClr val="000000"/>
                </a:solidFill>
                <a:latin typeface="Noto Mono"/>
              </a:rPr>
              <a:t>Alcatraces</a:t>
            </a:r>
            <a:r>
              <a:rPr lang="en-US" sz="6000" b="1" strike="noStrike" spc="-1" dirty="0">
                <a:solidFill>
                  <a:srgbClr val="000000"/>
                </a:solidFill>
                <a:latin typeface="Noto Mono"/>
              </a:rPr>
              <a:t> Arena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70" name="TextBox 8"/>
          <p:cNvSpPr/>
          <p:nvPr/>
        </p:nvSpPr>
        <p:spPr>
          <a:xfrm>
            <a:off x="498223" y="4427023"/>
            <a:ext cx="7194378" cy="516808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제가 어렸을 적에 </a:t>
            </a:r>
            <a:r>
              <a:rPr lang="ko-KR" altLang="en-US" sz="3200" b="1" spc="-1" dirty="0" err="1">
                <a:solidFill>
                  <a:srgbClr val="000000"/>
                </a:solidFill>
                <a:latin typeface="Noto Sans KR"/>
              </a:rPr>
              <a:t>파밍을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 통해 아이템을 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획득하고 상대방과 배틀하는 게임을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즐겨했었습니다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.</a:t>
            </a: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 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상황에 알맞는 아이템 관리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전략적인 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요소가 큰 재미로 다가와 프로젝트에서 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위 요소를 잘 반영한 게임 장르 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‘</a:t>
            </a:r>
            <a:r>
              <a:rPr lang="ko-KR" altLang="en-US" sz="3200" b="1" spc="-1" dirty="0" err="1">
                <a:solidFill>
                  <a:srgbClr val="000000"/>
                </a:solidFill>
                <a:latin typeface="Noto Sans KR"/>
              </a:rPr>
              <a:t>배틀로얄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’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을 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QT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와 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C++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로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 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결합한 저희 조만의 게임을 계획하게 되었습니다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 err="1">
                <a:solidFill>
                  <a:srgbClr val="000000"/>
                </a:solidFill>
                <a:latin typeface="Noto Sans KR"/>
              </a:rPr>
              <a:t>배틀로얄의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 특징에 따라 앞서 소개 드릴 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게임 제목을 감옥 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“</a:t>
            </a:r>
            <a:r>
              <a:rPr lang="ko-KR" altLang="en-US" sz="3200" b="1" spc="-1" dirty="0" err="1">
                <a:solidFill>
                  <a:srgbClr val="000000"/>
                </a:solidFill>
                <a:latin typeface="Noto Sans KR"/>
              </a:rPr>
              <a:t>알카트라즈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”</a:t>
            </a: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에서 </a:t>
            </a:r>
            <a:endParaRPr lang="en-US" altLang="ko-KR" sz="32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200" b="1" spc="-1" dirty="0">
                <a:solidFill>
                  <a:srgbClr val="000000"/>
                </a:solidFill>
                <a:latin typeface="Noto Sans KR"/>
              </a:rPr>
              <a:t>영감을 받아 작명하였습니다</a:t>
            </a: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.</a:t>
            </a:r>
            <a:endParaRPr lang="en-US" altLang="ko-KR" sz="2400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72" name="그림 71"/>
          <p:cNvPicPr/>
          <p:nvPr/>
        </p:nvPicPr>
        <p:blipFill>
          <a:blip r:embed="rId2"/>
          <a:stretch/>
        </p:blipFill>
        <p:spPr>
          <a:xfrm>
            <a:off x="7877862" y="2041534"/>
            <a:ext cx="9928993" cy="6959545"/>
          </a:xfrm>
          <a:prstGeom prst="rect">
            <a:avLst/>
          </a:prstGeom>
          <a:ln w="0">
            <a:noFill/>
          </a:ln>
        </p:spPr>
      </p:pic>
      <p:sp>
        <p:nvSpPr>
          <p:cNvPr id="2" name="TextBox 7">
            <a:extLst>
              <a:ext uri="{FF2B5EF4-FFF2-40B4-BE49-F238E27FC236}">
                <a16:creationId xmlns:a16="http://schemas.microsoft.com/office/drawing/2014/main" id="{533E4D31-3861-6D0B-81C9-0614DA66CCB2}"/>
              </a:ext>
            </a:extLst>
          </p:cNvPr>
          <p:cNvSpPr/>
          <p:nvPr/>
        </p:nvSpPr>
        <p:spPr>
          <a:xfrm>
            <a:off x="481145" y="2376196"/>
            <a:ext cx="5939640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-</a:t>
            </a: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제작 동기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2"/>
          <p:cNvGrpSpPr/>
          <p:nvPr/>
        </p:nvGrpSpPr>
        <p:grpSpPr>
          <a:xfrm>
            <a:off x="1028160" y="2268775"/>
            <a:ext cx="4840887" cy="3517020"/>
            <a:chOff x="2364840" y="3082680"/>
            <a:chExt cx="2260800" cy="2424960"/>
          </a:xfrm>
        </p:grpSpPr>
        <p:grpSp>
          <p:nvGrpSpPr>
            <p:cNvPr id="74" name="Group 3"/>
            <p:cNvGrpSpPr/>
            <p:nvPr/>
          </p:nvGrpSpPr>
          <p:grpSpPr>
            <a:xfrm>
              <a:off x="2364840" y="3082680"/>
              <a:ext cx="2260800" cy="2419560"/>
              <a:chOff x="2364840" y="3082680"/>
              <a:chExt cx="2260800" cy="2419560"/>
            </a:xfrm>
          </p:grpSpPr>
          <p:sp>
            <p:nvSpPr>
              <p:cNvPr id="75" name="Freeform 4"/>
              <p:cNvSpPr/>
              <p:nvPr/>
            </p:nvSpPr>
            <p:spPr>
              <a:xfrm>
                <a:off x="2364840" y="3241800"/>
                <a:ext cx="2260800" cy="1969920"/>
              </a:xfrm>
              <a:custGeom>
                <a:avLst/>
                <a:gdLst>
                  <a:gd name="textAreaLeft" fmla="*/ 0 w 2260800"/>
                  <a:gd name="textAreaRight" fmla="*/ 2261520 w 2260800"/>
                  <a:gd name="textAreaTop" fmla="*/ 0 h 1969920"/>
                  <a:gd name="textAreaBottom" fmla="*/ 1970640 h 1969920"/>
                </a:gdLst>
                <a:ahLst/>
                <a:cxnLst/>
                <a:rect l="textAreaLeft" t="textAreaTop" r="textAreaRight" b="textAreaBottom"/>
                <a:pathLst>
                  <a:path w="812800" h="708273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708273"/>
                    </a:lnTo>
                    <a:lnTo>
                      <a:pt x="0" y="708273"/>
                    </a:lnTo>
                    <a:close/>
                  </a:path>
                </a:pathLst>
              </a:custGeom>
              <a:solidFill>
                <a:srgbClr val="36C5FF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76" name="TextBox 5"/>
              <p:cNvSpPr/>
              <p:nvPr/>
            </p:nvSpPr>
            <p:spPr>
              <a:xfrm>
                <a:off x="2364840" y="3082680"/>
                <a:ext cx="2260800" cy="2419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  <p:grpSp>
          <p:nvGrpSpPr>
            <p:cNvPr id="77" name="Group 6"/>
            <p:cNvGrpSpPr/>
            <p:nvPr/>
          </p:nvGrpSpPr>
          <p:grpSpPr>
            <a:xfrm>
              <a:off x="2952720" y="4549320"/>
              <a:ext cx="1085760" cy="958320"/>
              <a:chOff x="2952720" y="4549320"/>
              <a:chExt cx="1085760" cy="958320"/>
            </a:xfrm>
          </p:grpSpPr>
          <p:sp>
            <p:nvSpPr>
              <p:cNvPr id="78" name="Freeform 7"/>
              <p:cNvSpPr/>
              <p:nvPr/>
            </p:nvSpPr>
            <p:spPr>
              <a:xfrm>
                <a:off x="2952720" y="4557960"/>
                <a:ext cx="1085760" cy="949680"/>
              </a:xfrm>
              <a:custGeom>
                <a:avLst/>
                <a:gdLst>
                  <a:gd name="textAreaLeft" fmla="*/ 0 w 1085760"/>
                  <a:gd name="textAreaRight" fmla="*/ 1086480 w 1085760"/>
                  <a:gd name="textAreaTop" fmla="*/ 0 h 949680"/>
                  <a:gd name="textAreaBottom" fmla="*/ 950400 h 949680"/>
                </a:gdLst>
                <a:ahLst/>
                <a:cxnLst/>
                <a:rect l="textAreaLeft" t="textAreaTop" r="textAreaRight" b="textAreaBottom"/>
                <a:pathLst>
                  <a:path w="812800" h="7112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36C5FF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79" name="TextBox 8"/>
              <p:cNvSpPr/>
              <p:nvPr/>
            </p:nvSpPr>
            <p:spPr>
              <a:xfrm>
                <a:off x="3122280" y="4549320"/>
                <a:ext cx="746280" cy="5169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D9434947-C171-8BF6-D1AA-D0A356F65FFE}"/>
              </a:ext>
            </a:extLst>
          </p:cNvPr>
          <p:cNvGrpSpPr/>
          <p:nvPr/>
        </p:nvGrpSpPr>
        <p:grpSpPr>
          <a:xfrm>
            <a:off x="6392349" y="2240264"/>
            <a:ext cx="4973634" cy="3531451"/>
            <a:chOff x="6626487" y="2348429"/>
            <a:chExt cx="2260800" cy="2424960"/>
          </a:xfrm>
        </p:grpSpPr>
        <p:grpSp>
          <p:nvGrpSpPr>
            <p:cNvPr id="81" name="Group 10"/>
            <p:cNvGrpSpPr/>
            <p:nvPr/>
          </p:nvGrpSpPr>
          <p:grpSpPr>
            <a:xfrm>
              <a:off x="6626487" y="2348429"/>
              <a:ext cx="2260800" cy="2419560"/>
              <a:chOff x="8013240" y="3082680"/>
              <a:chExt cx="2260800" cy="2419560"/>
            </a:xfrm>
          </p:grpSpPr>
          <p:sp>
            <p:nvSpPr>
              <p:cNvPr id="82" name="Freeform 11"/>
              <p:cNvSpPr/>
              <p:nvPr/>
            </p:nvSpPr>
            <p:spPr>
              <a:xfrm>
                <a:off x="8013240" y="3241800"/>
                <a:ext cx="2260800" cy="1969920"/>
              </a:xfrm>
              <a:custGeom>
                <a:avLst/>
                <a:gdLst>
                  <a:gd name="textAreaLeft" fmla="*/ 0 w 2260800"/>
                  <a:gd name="textAreaRight" fmla="*/ 2261520 w 2260800"/>
                  <a:gd name="textAreaTop" fmla="*/ 0 h 1969920"/>
                  <a:gd name="textAreaBottom" fmla="*/ 1970640 h 1969920"/>
                </a:gdLst>
                <a:ahLst/>
                <a:cxnLst/>
                <a:rect l="textAreaLeft" t="textAreaTop" r="textAreaRight" b="textAreaBottom"/>
                <a:pathLst>
                  <a:path w="812800" h="708273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708273"/>
                    </a:lnTo>
                    <a:lnTo>
                      <a:pt x="0" y="708273"/>
                    </a:lnTo>
                    <a:close/>
                  </a:path>
                </a:pathLst>
              </a:custGeom>
              <a:solidFill>
                <a:srgbClr val="00C28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 dirty="0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83" name="TextBox 12"/>
              <p:cNvSpPr/>
              <p:nvPr/>
            </p:nvSpPr>
            <p:spPr>
              <a:xfrm>
                <a:off x="8013240" y="3082680"/>
                <a:ext cx="2260800" cy="2419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  <p:grpSp>
          <p:nvGrpSpPr>
            <p:cNvPr id="84" name="Group 13"/>
            <p:cNvGrpSpPr/>
            <p:nvPr/>
          </p:nvGrpSpPr>
          <p:grpSpPr>
            <a:xfrm>
              <a:off x="7214007" y="3815069"/>
              <a:ext cx="1085760" cy="958320"/>
              <a:chOff x="8600760" y="4549320"/>
              <a:chExt cx="1085760" cy="958320"/>
            </a:xfrm>
          </p:grpSpPr>
          <p:sp>
            <p:nvSpPr>
              <p:cNvPr id="85" name="Freeform 14"/>
              <p:cNvSpPr/>
              <p:nvPr/>
            </p:nvSpPr>
            <p:spPr>
              <a:xfrm>
                <a:off x="8600760" y="4557960"/>
                <a:ext cx="1085760" cy="949680"/>
              </a:xfrm>
              <a:custGeom>
                <a:avLst/>
                <a:gdLst>
                  <a:gd name="textAreaLeft" fmla="*/ 0 w 1085760"/>
                  <a:gd name="textAreaRight" fmla="*/ 1086480 w 1085760"/>
                  <a:gd name="textAreaTop" fmla="*/ 0 h 949680"/>
                  <a:gd name="textAreaBottom" fmla="*/ 950400 h 949680"/>
                </a:gdLst>
                <a:ahLst/>
                <a:cxnLst/>
                <a:rect l="textAreaLeft" t="textAreaTop" r="textAreaRight" b="textAreaBottom"/>
                <a:pathLst>
                  <a:path w="812800" h="7112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00C282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86" name="TextBox 15"/>
              <p:cNvSpPr/>
              <p:nvPr/>
            </p:nvSpPr>
            <p:spPr>
              <a:xfrm>
                <a:off x="8770680" y="4549320"/>
                <a:ext cx="746280" cy="5169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</p:grpSp>
      <p:grpSp>
        <p:nvGrpSpPr>
          <p:cNvPr id="88" name="Group 17"/>
          <p:cNvGrpSpPr/>
          <p:nvPr/>
        </p:nvGrpSpPr>
        <p:grpSpPr>
          <a:xfrm>
            <a:off x="11889285" y="2211573"/>
            <a:ext cx="5217840" cy="3523587"/>
            <a:chOff x="13643640" y="3082680"/>
            <a:chExt cx="2260800" cy="2424960"/>
          </a:xfrm>
          <a:solidFill>
            <a:srgbClr val="FF6600"/>
          </a:solidFill>
        </p:grpSpPr>
        <p:grpSp>
          <p:nvGrpSpPr>
            <p:cNvPr id="89" name="Group 18"/>
            <p:cNvGrpSpPr/>
            <p:nvPr/>
          </p:nvGrpSpPr>
          <p:grpSpPr>
            <a:xfrm>
              <a:off x="13643640" y="3082680"/>
              <a:ext cx="2260800" cy="2419560"/>
              <a:chOff x="13643640" y="3082680"/>
              <a:chExt cx="2260800" cy="2419560"/>
            </a:xfrm>
            <a:grpFill/>
          </p:grpSpPr>
          <p:sp>
            <p:nvSpPr>
              <p:cNvPr id="90" name="Freeform 19"/>
              <p:cNvSpPr/>
              <p:nvPr/>
            </p:nvSpPr>
            <p:spPr>
              <a:xfrm>
                <a:off x="13643640" y="3241800"/>
                <a:ext cx="2260800" cy="1969920"/>
              </a:xfrm>
              <a:custGeom>
                <a:avLst/>
                <a:gdLst>
                  <a:gd name="textAreaLeft" fmla="*/ 0 w 2260800"/>
                  <a:gd name="textAreaRight" fmla="*/ 2261520 w 2260800"/>
                  <a:gd name="textAreaTop" fmla="*/ 0 h 1969920"/>
                  <a:gd name="textAreaBottom" fmla="*/ 1970640 h 1969920"/>
                </a:gdLst>
                <a:ahLst/>
                <a:cxnLst/>
                <a:rect l="textAreaLeft" t="textAreaTop" r="textAreaRight" b="textAreaBottom"/>
                <a:pathLst>
                  <a:path w="812800" h="708273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708273"/>
                    </a:lnTo>
                    <a:lnTo>
                      <a:pt x="0" y="708273"/>
                    </a:lnTo>
                    <a:close/>
                  </a:path>
                </a:pathLst>
              </a:custGeom>
              <a:grp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91" name="TextBox 20"/>
              <p:cNvSpPr/>
              <p:nvPr/>
            </p:nvSpPr>
            <p:spPr>
              <a:xfrm>
                <a:off x="13643640" y="3082680"/>
                <a:ext cx="2260800" cy="24195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  <p:grpSp>
          <p:nvGrpSpPr>
            <p:cNvPr id="92" name="Group 21"/>
            <p:cNvGrpSpPr/>
            <p:nvPr/>
          </p:nvGrpSpPr>
          <p:grpSpPr>
            <a:xfrm>
              <a:off x="14231520" y="4549320"/>
              <a:ext cx="1085760" cy="958320"/>
              <a:chOff x="14231520" y="4549320"/>
              <a:chExt cx="1085760" cy="958320"/>
            </a:xfrm>
            <a:grpFill/>
          </p:grpSpPr>
          <p:sp>
            <p:nvSpPr>
              <p:cNvPr id="93" name="Freeform 22"/>
              <p:cNvSpPr/>
              <p:nvPr/>
            </p:nvSpPr>
            <p:spPr>
              <a:xfrm>
                <a:off x="14231520" y="4557960"/>
                <a:ext cx="1085760" cy="949680"/>
              </a:xfrm>
              <a:custGeom>
                <a:avLst/>
                <a:gdLst>
                  <a:gd name="textAreaLeft" fmla="*/ 0 w 1085760"/>
                  <a:gd name="textAreaRight" fmla="*/ 1086480 w 1085760"/>
                  <a:gd name="textAreaTop" fmla="*/ 0 h 949680"/>
                  <a:gd name="textAreaBottom" fmla="*/ 950400 h 949680"/>
                </a:gdLst>
                <a:ahLst/>
                <a:cxnLst/>
                <a:rect l="textAreaLeft" t="textAreaTop" r="textAreaRight" b="textAreaBottom"/>
                <a:pathLst>
                  <a:path w="812800" h="711200">
                    <a:moveTo>
                      <a:pt x="406400" y="711200"/>
                    </a:moveTo>
                    <a:lnTo>
                      <a:pt x="812800" y="0"/>
                    </a:lnTo>
                    <a:lnTo>
                      <a:pt x="0" y="0"/>
                    </a:lnTo>
                    <a:lnTo>
                      <a:pt x="406400" y="711200"/>
                    </a:lnTo>
                    <a:close/>
                  </a:path>
                </a:pathLst>
              </a:custGeom>
              <a:solidFill>
                <a:srgbClr val="FF6600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noAutofit/>
              </a:bodyPr>
              <a:lstStyle/>
              <a:p>
                <a:pPr>
                  <a:lnSpc>
                    <a:spcPct val="100000"/>
                  </a:lnSpc>
                </a:pPr>
                <a:endParaRPr lang="en-US" sz="1800" b="0" strike="noStrike" spc="-1">
                  <a:solidFill>
                    <a:srgbClr val="000000"/>
                  </a:solidFill>
                  <a:latin typeface="Noto Sans KR"/>
                </a:endParaRPr>
              </a:p>
            </p:txBody>
          </p:sp>
          <p:sp>
            <p:nvSpPr>
              <p:cNvPr id="94" name="TextBox 23"/>
              <p:cNvSpPr/>
              <p:nvPr/>
            </p:nvSpPr>
            <p:spPr>
              <a:xfrm>
                <a:off x="14401080" y="4549320"/>
                <a:ext cx="746280" cy="516960"/>
              </a:xfrm>
              <a:prstGeom prst="rect">
                <a:avLst/>
              </a:prstGeom>
              <a:grp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50760" tIns="50760" rIns="50760" bIns="50760" anchor="ctr">
                <a:noAutofit/>
              </a:bodyPr>
              <a:lstStyle/>
              <a:p>
                <a:pPr algn="ctr" defTabSz="914400">
                  <a:lnSpc>
                    <a:spcPts val="3220"/>
                  </a:lnSpc>
                </a:pPr>
                <a:endParaRPr lang="en-US" sz="1800" b="0" strike="noStrike" spc="-1">
                  <a:solidFill>
                    <a:schemeClr val="dk1"/>
                  </a:solidFill>
                  <a:latin typeface="Calibri"/>
                </a:endParaRPr>
              </a:p>
            </p:txBody>
          </p:sp>
        </p:grpSp>
      </p:grpSp>
      <p:grpSp>
        <p:nvGrpSpPr>
          <p:cNvPr id="96" name="Group 25"/>
          <p:cNvGrpSpPr/>
          <p:nvPr/>
        </p:nvGrpSpPr>
        <p:grpSpPr>
          <a:xfrm>
            <a:off x="1028159" y="5735160"/>
            <a:ext cx="4840887" cy="3229920"/>
            <a:chOff x="1952640" y="5735160"/>
            <a:chExt cx="3085560" cy="3229920"/>
          </a:xfrm>
        </p:grpSpPr>
        <p:sp>
          <p:nvSpPr>
            <p:cNvPr id="97" name="Freeform 26"/>
            <p:cNvSpPr/>
            <p:nvPr/>
          </p:nvSpPr>
          <p:spPr>
            <a:xfrm>
              <a:off x="1952640" y="5879880"/>
              <a:ext cx="3085560" cy="551880"/>
            </a:xfrm>
            <a:custGeom>
              <a:avLst/>
              <a:gdLst>
                <a:gd name="textAreaLeft" fmla="*/ 0 w 3085560"/>
                <a:gd name="textAreaRight" fmla="*/ 3086280 w 3085560"/>
                <a:gd name="textAreaTop" fmla="*/ 0 h 551880"/>
                <a:gd name="textAreaBottom" fmla="*/ 552600 h 551880"/>
              </a:gdLst>
              <a:ahLst/>
              <a:cxnLst/>
              <a:rect l="textAreaLeft" t="textAreaTop" r="textAreaRight" b="textAreaBottom"/>
              <a:pathLst>
                <a:path w="812800" h="145582">
                  <a:moveTo>
                    <a:pt x="0" y="0"/>
                  </a:moveTo>
                  <a:lnTo>
                    <a:pt x="812800" y="0"/>
                  </a:lnTo>
                  <a:lnTo>
                    <a:pt x="812800" y="145582"/>
                  </a:lnTo>
                  <a:lnTo>
                    <a:pt x="0" y="145582"/>
                  </a:lnTo>
                  <a:close/>
                </a:path>
              </a:pathLst>
            </a:custGeom>
            <a:solidFill>
              <a:srgbClr val="36C5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98" name="TextBox 27"/>
            <p:cNvSpPr/>
            <p:nvPr/>
          </p:nvSpPr>
          <p:spPr>
            <a:xfrm>
              <a:off x="1952640" y="573516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 dirty="0">
                  <a:solidFill>
                    <a:srgbClr val="FFFFFF"/>
                  </a:solidFill>
                  <a:latin typeface="Noto Sans"/>
                </a:rPr>
                <a:t>GOOGLE SLIDES</a:t>
              </a:r>
              <a:endParaRPr lang="en-US" sz="2400" b="0" strike="noStrike" spc="-1" dirty="0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99" name="Group 28"/>
          <p:cNvGrpSpPr/>
          <p:nvPr/>
        </p:nvGrpSpPr>
        <p:grpSpPr>
          <a:xfrm>
            <a:off x="6452534" y="5763851"/>
            <a:ext cx="4973633" cy="3229920"/>
            <a:chOff x="7601040" y="5735160"/>
            <a:chExt cx="3085560" cy="3229920"/>
          </a:xfrm>
        </p:grpSpPr>
        <p:sp>
          <p:nvSpPr>
            <p:cNvPr id="100" name="Freeform 29"/>
            <p:cNvSpPr/>
            <p:nvPr/>
          </p:nvSpPr>
          <p:spPr>
            <a:xfrm>
              <a:off x="7601040" y="5879880"/>
              <a:ext cx="3085560" cy="551880"/>
            </a:xfrm>
            <a:custGeom>
              <a:avLst/>
              <a:gdLst>
                <a:gd name="textAreaLeft" fmla="*/ 0 w 3085560"/>
                <a:gd name="textAreaRight" fmla="*/ 3086280 w 3085560"/>
                <a:gd name="textAreaTop" fmla="*/ 0 h 551880"/>
                <a:gd name="textAreaBottom" fmla="*/ 552600 h 551880"/>
              </a:gdLst>
              <a:ahLst/>
              <a:cxnLst/>
              <a:rect l="textAreaLeft" t="textAreaTop" r="textAreaRight" b="textAreaBottom"/>
              <a:pathLst>
                <a:path w="812800" h="145582">
                  <a:moveTo>
                    <a:pt x="0" y="0"/>
                  </a:moveTo>
                  <a:lnTo>
                    <a:pt x="812800" y="0"/>
                  </a:lnTo>
                  <a:lnTo>
                    <a:pt x="812800" y="145582"/>
                  </a:lnTo>
                  <a:lnTo>
                    <a:pt x="0" y="145582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01" name="TextBox 30"/>
            <p:cNvSpPr/>
            <p:nvPr/>
          </p:nvSpPr>
          <p:spPr>
            <a:xfrm>
              <a:off x="7601040" y="573516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>
                  <a:solidFill>
                    <a:srgbClr val="FFFFFF"/>
                  </a:solidFill>
                  <a:latin typeface="Noto Sans"/>
                </a:rPr>
                <a:t>POWERPOINT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102" name="Group 31"/>
          <p:cNvGrpSpPr/>
          <p:nvPr/>
        </p:nvGrpSpPr>
        <p:grpSpPr>
          <a:xfrm>
            <a:off x="11889285" y="5735160"/>
            <a:ext cx="5217840" cy="3229920"/>
            <a:chOff x="13231440" y="5735160"/>
            <a:chExt cx="3085560" cy="3229920"/>
          </a:xfrm>
        </p:grpSpPr>
        <p:sp>
          <p:nvSpPr>
            <p:cNvPr id="103" name="Freeform 32"/>
            <p:cNvSpPr/>
            <p:nvPr/>
          </p:nvSpPr>
          <p:spPr>
            <a:xfrm>
              <a:off x="13231440" y="5879880"/>
              <a:ext cx="3085560" cy="551880"/>
            </a:xfrm>
            <a:custGeom>
              <a:avLst/>
              <a:gdLst>
                <a:gd name="textAreaLeft" fmla="*/ 0 w 3085560"/>
                <a:gd name="textAreaRight" fmla="*/ 3086280 w 3085560"/>
                <a:gd name="textAreaTop" fmla="*/ 0 h 551880"/>
                <a:gd name="textAreaBottom" fmla="*/ 552600 h 551880"/>
              </a:gdLst>
              <a:ahLst/>
              <a:cxnLst/>
              <a:rect l="textAreaLeft" t="textAreaTop" r="textAreaRight" b="textAreaBottom"/>
              <a:pathLst>
                <a:path w="812800" h="145582">
                  <a:moveTo>
                    <a:pt x="0" y="0"/>
                  </a:moveTo>
                  <a:lnTo>
                    <a:pt x="812800" y="0"/>
                  </a:lnTo>
                  <a:lnTo>
                    <a:pt x="812800" y="145582"/>
                  </a:lnTo>
                  <a:lnTo>
                    <a:pt x="0" y="145582"/>
                  </a:lnTo>
                  <a:close/>
                </a:path>
              </a:pathLst>
            </a:custGeom>
            <a:solidFill>
              <a:srgbClr val="1885F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04" name="TextBox 33"/>
            <p:cNvSpPr/>
            <p:nvPr/>
          </p:nvSpPr>
          <p:spPr>
            <a:xfrm>
              <a:off x="13231440" y="573516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>
                  <a:solidFill>
                    <a:srgbClr val="FFFFFF"/>
                  </a:solidFill>
                  <a:latin typeface="Noto Sans"/>
                </a:rPr>
                <a:t>CANVA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109" name="Group 38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110" name="Freeform 39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11" name="TextBox 40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12" name="Group 41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113" name="Freeform 42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14" name="TextBox 43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15" name="Group 44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116" name="Freeform 45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17" name="TextBox 46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18" name="Group 47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119" name="Freeform 48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20" name="TextBox 49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" name="TextBox 6">
            <a:extLst>
              <a:ext uri="{FF2B5EF4-FFF2-40B4-BE49-F238E27FC236}">
                <a16:creationId xmlns:a16="http://schemas.microsoft.com/office/drawing/2014/main" id="{1CAD086D-E48C-2914-D70C-382F9732778B}"/>
              </a:ext>
            </a:extLst>
          </p:cNvPr>
          <p:cNvSpPr/>
          <p:nvPr/>
        </p:nvSpPr>
        <p:spPr>
          <a:xfrm>
            <a:off x="498223" y="244130"/>
            <a:ext cx="7379640" cy="113319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9266"/>
              </a:lnSpc>
              <a:tabLst>
                <a:tab pos="0" algn="l"/>
              </a:tabLst>
            </a:pPr>
            <a:r>
              <a:rPr lang="en-US" altLang="ko-KR" sz="7200" b="1" strike="noStrike" spc="-1" dirty="0">
                <a:solidFill>
                  <a:srgbClr val="12222B"/>
                </a:solidFill>
                <a:latin typeface="Noto Sans KR"/>
                <a:ea typeface="Noto Sans KR"/>
              </a:rPr>
              <a:t>- </a:t>
            </a:r>
            <a:r>
              <a:rPr lang="ko-KR" altLang="en-US" sz="7200" b="1" strike="noStrike" spc="-1" dirty="0">
                <a:solidFill>
                  <a:srgbClr val="12222B"/>
                </a:solidFill>
                <a:latin typeface="Noto Sans KR"/>
                <a:ea typeface="Noto Sans KR"/>
              </a:rPr>
              <a:t>게임 시나리오</a:t>
            </a:r>
            <a:endParaRPr lang="en-US" sz="72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407C977F-9227-AAF4-6D3F-BBCABA096C23}"/>
              </a:ext>
            </a:extLst>
          </p:cNvPr>
          <p:cNvSpPr/>
          <p:nvPr/>
        </p:nvSpPr>
        <p:spPr>
          <a:xfrm>
            <a:off x="1202256" y="3009397"/>
            <a:ext cx="6351630" cy="2254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제한된 공간</a:t>
            </a: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sz="60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생존할 수 있는</a:t>
            </a: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pc="-1" dirty="0">
                <a:solidFill>
                  <a:srgbClr val="000000"/>
                </a:solidFill>
                <a:latin typeface="Noto Sans KR"/>
              </a:rPr>
              <a:t>단 한 사람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0FA115E-5939-051E-0F64-77ED57407D15}"/>
              </a:ext>
            </a:extLst>
          </p:cNvPr>
          <p:cNvSpPr/>
          <p:nvPr/>
        </p:nvSpPr>
        <p:spPr>
          <a:xfrm>
            <a:off x="6506643" y="3178733"/>
            <a:ext cx="4808095" cy="2254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살아남기 위해</a:t>
            </a: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sz="60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아이템을 써라</a:t>
            </a: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!</a:t>
            </a: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647EB42-3E8F-EBFC-54C7-668E3FE7C422}"/>
              </a:ext>
            </a:extLst>
          </p:cNvPr>
          <p:cNvSpPr/>
          <p:nvPr/>
        </p:nvSpPr>
        <p:spPr>
          <a:xfrm>
            <a:off x="11936370" y="3166389"/>
            <a:ext cx="6351630" cy="181870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시간이 없다</a:t>
            </a: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!</a:t>
            </a: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sz="60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6000" b="1" spc="-1" dirty="0">
                <a:solidFill>
                  <a:srgbClr val="000000"/>
                </a:solidFill>
                <a:latin typeface="Noto Sans KR"/>
              </a:rPr>
              <a:t>전략을 선택하라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713B9-1722-B3D3-F9B5-BA557811C9F6}"/>
              </a:ext>
            </a:extLst>
          </p:cNvPr>
          <p:cNvSpPr/>
          <p:nvPr/>
        </p:nvSpPr>
        <p:spPr>
          <a:xfrm>
            <a:off x="1028158" y="6323331"/>
            <a:ext cx="4796894" cy="264174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8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선택가능한 맵 크기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호스트</a:t>
            </a:r>
            <a:r>
              <a:rPr lang="en-US" altLang="ko-KR" sz="44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게스트 선택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426ADD67-C94C-237D-6A4E-6E1323A508C1}"/>
              </a:ext>
            </a:extLst>
          </p:cNvPr>
          <p:cNvSpPr/>
          <p:nvPr/>
        </p:nvSpPr>
        <p:spPr>
          <a:xfrm>
            <a:off x="6480718" y="6235407"/>
            <a:ext cx="4796894" cy="351378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8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랜덤 배치 장애물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내용을 알 수 없는 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아이템</a:t>
            </a:r>
            <a:r>
              <a:rPr lang="en-US" altLang="ko-KR" sz="4400" b="1" spc="-1" dirty="0">
                <a:solidFill>
                  <a:srgbClr val="000000"/>
                </a:solidFill>
                <a:latin typeface="Noto Sans KR"/>
              </a:rPr>
              <a:t>!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75A63382-8956-0D46-21D9-37DE76C412F6}"/>
              </a:ext>
            </a:extLst>
          </p:cNvPr>
          <p:cNvSpPr/>
          <p:nvPr/>
        </p:nvSpPr>
        <p:spPr>
          <a:xfrm>
            <a:off x="12099757" y="6070374"/>
            <a:ext cx="5007367" cy="351378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60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8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점점 다가오는 자기장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pc="-1" dirty="0" err="1">
                <a:solidFill>
                  <a:srgbClr val="000000"/>
                </a:solidFill>
                <a:latin typeface="Noto Sans KR"/>
              </a:rPr>
              <a:t>숨겨져있는</a:t>
            </a: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 부술 수 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없는 장애물</a:t>
            </a:r>
            <a:r>
              <a:rPr lang="en-US" altLang="ko-KR" sz="4400" b="1" strike="noStrike" spc="-1" dirty="0">
                <a:solidFill>
                  <a:srgbClr val="000000"/>
                </a:solidFill>
                <a:latin typeface="Noto Sans KR"/>
              </a:rPr>
              <a:t>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8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138" name="Freeform 19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39" name="TextBox 20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40" name="Group 21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141" name="Freeform 22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42" name="TextBox 23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43" name="Group 24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144" name="Freeform 25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45" name="TextBox 26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46" name="Group 27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147" name="Freeform 28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48" name="TextBox 29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" name="TextBox 6">
            <a:extLst>
              <a:ext uri="{FF2B5EF4-FFF2-40B4-BE49-F238E27FC236}">
                <a16:creationId xmlns:a16="http://schemas.microsoft.com/office/drawing/2014/main" id="{653A1D4E-E235-9F2F-793E-0A5158AF73D3}"/>
              </a:ext>
            </a:extLst>
          </p:cNvPr>
          <p:cNvSpPr/>
          <p:nvPr/>
        </p:nvSpPr>
        <p:spPr>
          <a:xfrm>
            <a:off x="514080" y="903642"/>
            <a:ext cx="7379640" cy="113319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9266"/>
              </a:lnSpc>
              <a:tabLst>
                <a:tab pos="0" algn="l"/>
              </a:tabLst>
            </a:pPr>
            <a:r>
              <a:rPr lang="en-US" sz="7200" b="1" spc="-1" dirty="0">
                <a:solidFill>
                  <a:srgbClr val="12222B"/>
                </a:solidFill>
                <a:latin typeface="Noto Sans KR"/>
                <a:ea typeface="Noto Sans KR"/>
              </a:rPr>
              <a:t>2. </a:t>
            </a:r>
            <a:r>
              <a:rPr lang="ko-KR" altLang="en-US" sz="7200" b="1" spc="-1" dirty="0">
                <a:solidFill>
                  <a:srgbClr val="12222B"/>
                </a:solidFill>
                <a:latin typeface="Noto Sans KR"/>
                <a:ea typeface="Noto Sans KR"/>
              </a:rPr>
              <a:t>알고리즘 설명</a:t>
            </a:r>
            <a:endParaRPr lang="en-US" sz="72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83664601-C110-7BF7-4E03-7B9E8F6BEFA1}"/>
              </a:ext>
            </a:extLst>
          </p:cNvPr>
          <p:cNvSpPr/>
          <p:nvPr/>
        </p:nvSpPr>
        <p:spPr>
          <a:xfrm>
            <a:off x="514080" y="2966931"/>
            <a:ext cx="5939640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-</a:t>
            </a: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역할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7B7656A2-911B-45C4-B00A-3B5D854DEF94}"/>
              </a:ext>
            </a:extLst>
          </p:cNvPr>
          <p:cNvSpPr/>
          <p:nvPr/>
        </p:nvSpPr>
        <p:spPr>
          <a:xfrm>
            <a:off x="637190" y="4009376"/>
            <a:ext cx="15374025" cy="437299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400" b="1" spc="-1" dirty="0" err="1">
                <a:solidFill>
                  <a:srgbClr val="000000"/>
                </a:solidFill>
                <a:latin typeface="Noto Sans KR"/>
              </a:rPr>
              <a:t>현창석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28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아이디어 제공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키보드 이동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공격 및 아이템 사용 알고리즘 제작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 +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전체 로직 구현</a:t>
            </a:r>
            <a:endParaRPr lang="en-US" altLang="ko-KR" sz="36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400" b="1" spc="-1" dirty="0" err="1">
                <a:solidFill>
                  <a:srgbClr val="000000"/>
                </a:solidFill>
                <a:latin typeface="Noto Sans KR"/>
              </a:rPr>
              <a:t>모시온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UI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구상 및 제작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지도 작성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예외 처리 </a:t>
            </a:r>
            <a:r>
              <a:rPr lang="en-US" altLang="ko-KR" sz="3600" b="1" spc="-1" dirty="0">
                <a:solidFill>
                  <a:srgbClr val="000000"/>
                </a:solidFill>
                <a:latin typeface="Noto Sans KR"/>
              </a:rPr>
              <a:t>+ </a:t>
            </a:r>
            <a:r>
              <a:rPr lang="ko-KR" altLang="en-US" sz="3600" b="1" spc="-1" dirty="0">
                <a:solidFill>
                  <a:srgbClr val="000000"/>
                </a:solidFill>
                <a:latin typeface="Noto Sans KR"/>
              </a:rPr>
              <a:t>전체 로직 구현</a:t>
            </a:r>
            <a:endParaRPr lang="en-US" altLang="ko-KR" sz="36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en-US" altLang="ko-KR" sz="3200" b="1" spc="-1" dirty="0">
                <a:solidFill>
                  <a:srgbClr val="000000"/>
                </a:solidFill>
                <a:latin typeface="Noto Sans KR"/>
              </a:rPr>
              <a:t> </a:t>
            </a:r>
            <a:endParaRPr lang="en-US" altLang="ko-KR" sz="2400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Freeform 3"/>
          <p:cNvSpPr/>
          <p:nvPr/>
        </p:nvSpPr>
        <p:spPr>
          <a:xfrm>
            <a:off x="2559165" y="2140217"/>
            <a:ext cx="3272760" cy="2684160"/>
          </a:xfrm>
          <a:custGeom>
            <a:avLst/>
            <a:gdLst>
              <a:gd name="textAreaLeft" fmla="*/ 0 w 3272760"/>
              <a:gd name="textAreaRight" fmla="*/ 3273480 w 3272760"/>
              <a:gd name="textAreaTop" fmla="*/ 0 h 2684160"/>
              <a:gd name="textAreaBottom" fmla="*/ 2684880 h 2684160"/>
            </a:gdLst>
            <a:ahLst/>
            <a:cxnLst/>
            <a:rect l="textAreaLeft" t="textAreaTop" r="textAreaRight" b="textAreaBottom"/>
            <a:pathLst>
              <a:path w="1176543" h="965032">
                <a:moveTo>
                  <a:pt x="0" y="0"/>
                </a:moveTo>
                <a:lnTo>
                  <a:pt x="1176543" y="0"/>
                </a:lnTo>
                <a:lnTo>
                  <a:pt x="1176543" y="965032"/>
                </a:lnTo>
                <a:lnTo>
                  <a:pt x="0" y="965032"/>
                </a:lnTo>
                <a:close/>
              </a:path>
            </a:pathLst>
          </a:custGeom>
          <a:solidFill>
            <a:srgbClr val="36C5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기절 아이템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상대방 스턴</a:t>
            </a: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81" name="Freeform 6"/>
          <p:cNvSpPr/>
          <p:nvPr/>
        </p:nvSpPr>
        <p:spPr>
          <a:xfrm>
            <a:off x="8488725" y="2140217"/>
            <a:ext cx="3272760" cy="2684160"/>
          </a:xfrm>
          <a:custGeom>
            <a:avLst/>
            <a:gdLst>
              <a:gd name="textAreaLeft" fmla="*/ 0 w 3272760"/>
              <a:gd name="textAreaRight" fmla="*/ 3273480 w 3272760"/>
              <a:gd name="textAreaTop" fmla="*/ 0 h 2684160"/>
              <a:gd name="textAreaBottom" fmla="*/ 2684880 h 2684160"/>
            </a:gdLst>
            <a:ahLst/>
            <a:cxnLst/>
            <a:rect l="textAreaLeft" t="textAreaTop" r="textAreaRight" b="textAreaBottom"/>
            <a:pathLst>
              <a:path w="1176543" h="965032">
                <a:moveTo>
                  <a:pt x="0" y="0"/>
                </a:moveTo>
                <a:lnTo>
                  <a:pt x="1176543" y="0"/>
                </a:lnTo>
                <a:lnTo>
                  <a:pt x="1176543" y="965032"/>
                </a:lnTo>
                <a:lnTo>
                  <a:pt x="0" y="965032"/>
                </a:lnTo>
                <a:close/>
              </a:path>
            </a:pathLst>
          </a:custGeom>
          <a:solidFill>
            <a:srgbClr val="00C28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연막 아이템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시야 차단</a:t>
            </a: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84" name="Freeform 9"/>
          <p:cNvSpPr/>
          <p:nvPr/>
        </p:nvSpPr>
        <p:spPr>
          <a:xfrm>
            <a:off x="2559165" y="6181577"/>
            <a:ext cx="3272760" cy="2684160"/>
          </a:xfrm>
          <a:custGeom>
            <a:avLst/>
            <a:gdLst>
              <a:gd name="textAreaLeft" fmla="*/ 0 w 3272760"/>
              <a:gd name="textAreaRight" fmla="*/ 3273480 w 3272760"/>
              <a:gd name="textAreaTop" fmla="*/ 0 h 2684160"/>
              <a:gd name="textAreaBottom" fmla="*/ 2684880 h 2684160"/>
            </a:gdLst>
            <a:ahLst/>
            <a:cxnLst/>
            <a:rect l="textAreaLeft" t="textAreaTop" r="textAreaRight" b="textAreaBottom"/>
            <a:pathLst>
              <a:path w="1176543" h="965032">
                <a:moveTo>
                  <a:pt x="0" y="0"/>
                </a:moveTo>
                <a:lnTo>
                  <a:pt x="1176543" y="0"/>
                </a:lnTo>
                <a:lnTo>
                  <a:pt x="1176543" y="965032"/>
                </a:lnTo>
                <a:lnTo>
                  <a:pt x="0" y="965032"/>
                </a:lnTo>
                <a:close/>
              </a:path>
            </a:pathLst>
          </a:custGeom>
          <a:solidFill>
            <a:srgbClr val="1885F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좌우 반전</a:t>
            </a:r>
            <a:endParaRPr lang="en-US" altLang="ko-KR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조작 역전</a:t>
            </a: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grpSp>
        <p:nvGrpSpPr>
          <p:cNvPr id="186" name="Group 11"/>
          <p:cNvGrpSpPr/>
          <p:nvPr/>
        </p:nvGrpSpPr>
        <p:grpSpPr>
          <a:xfrm>
            <a:off x="468645" y="1981457"/>
            <a:ext cx="2260800" cy="2842920"/>
            <a:chOff x="532440" y="3045240"/>
            <a:chExt cx="2260800" cy="2842920"/>
          </a:xfrm>
        </p:grpSpPr>
        <p:sp>
          <p:nvSpPr>
            <p:cNvPr id="187" name="Freeform 12"/>
            <p:cNvSpPr/>
            <p:nvPr/>
          </p:nvSpPr>
          <p:spPr>
            <a:xfrm>
              <a:off x="532440" y="3204000"/>
              <a:ext cx="2089800" cy="2684160"/>
            </a:xfrm>
            <a:custGeom>
              <a:avLst/>
              <a:gdLst>
                <a:gd name="textAreaLeft" fmla="*/ 0 w 2089800"/>
                <a:gd name="textAreaRight" fmla="*/ 2090520 w 2089800"/>
                <a:gd name="textAreaTop" fmla="*/ 0 h 2684160"/>
                <a:gd name="textAreaBottom" fmla="*/ 2684880 h 2684160"/>
              </a:gdLst>
              <a:ahLst/>
              <a:cxnLst/>
              <a:rect l="textAreaLeft" t="textAreaTop" r="textAreaRight" b="textAreaBottom"/>
              <a:pathLst>
                <a:path w="751315" h="965032">
                  <a:moveTo>
                    <a:pt x="0" y="0"/>
                  </a:moveTo>
                  <a:lnTo>
                    <a:pt x="751315" y="0"/>
                  </a:lnTo>
                  <a:lnTo>
                    <a:pt x="751315" y="965032"/>
                  </a:lnTo>
                  <a:lnTo>
                    <a:pt x="0" y="965032"/>
                  </a:lnTo>
                  <a:close/>
                </a:path>
              </a:pathLst>
            </a:custGeom>
            <a:solidFill>
              <a:srgbClr val="EDF0F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88" name="TextBox 13"/>
            <p:cNvSpPr/>
            <p:nvPr/>
          </p:nvSpPr>
          <p:spPr>
            <a:xfrm>
              <a:off x="532440" y="3045240"/>
              <a:ext cx="2260800" cy="241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89" name="Group 14"/>
          <p:cNvGrpSpPr/>
          <p:nvPr/>
        </p:nvGrpSpPr>
        <p:grpSpPr>
          <a:xfrm>
            <a:off x="6398205" y="1981457"/>
            <a:ext cx="2260800" cy="2842920"/>
            <a:chOff x="6462000" y="3045240"/>
            <a:chExt cx="2260800" cy="2842920"/>
          </a:xfrm>
        </p:grpSpPr>
        <p:sp>
          <p:nvSpPr>
            <p:cNvPr id="190" name="Freeform 15"/>
            <p:cNvSpPr/>
            <p:nvPr/>
          </p:nvSpPr>
          <p:spPr>
            <a:xfrm>
              <a:off x="6462000" y="3204000"/>
              <a:ext cx="2089800" cy="2684160"/>
            </a:xfrm>
            <a:custGeom>
              <a:avLst/>
              <a:gdLst>
                <a:gd name="textAreaLeft" fmla="*/ 0 w 2089800"/>
                <a:gd name="textAreaRight" fmla="*/ 2090520 w 2089800"/>
                <a:gd name="textAreaTop" fmla="*/ 0 h 2684160"/>
                <a:gd name="textAreaBottom" fmla="*/ 2684880 h 2684160"/>
              </a:gdLst>
              <a:ahLst/>
              <a:cxnLst/>
              <a:rect l="textAreaLeft" t="textAreaTop" r="textAreaRight" b="textAreaBottom"/>
              <a:pathLst>
                <a:path w="751315" h="965032">
                  <a:moveTo>
                    <a:pt x="0" y="0"/>
                  </a:moveTo>
                  <a:lnTo>
                    <a:pt x="751315" y="0"/>
                  </a:lnTo>
                  <a:lnTo>
                    <a:pt x="751315" y="965032"/>
                  </a:lnTo>
                  <a:lnTo>
                    <a:pt x="0" y="965032"/>
                  </a:lnTo>
                  <a:close/>
                </a:path>
              </a:pathLst>
            </a:custGeom>
            <a:solidFill>
              <a:srgbClr val="EDF0F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91" name="TextBox 16"/>
            <p:cNvSpPr/>
            <p:nvPr/>
          </p:nvSpPr>
          <p:spPr>
            <a:xfrm>
              <a:off x="6462000" y="3045240"/>
              <a:ext cx="2260800" cy="241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92" name="Group 17"/>
          <p:cNvGrpSpPr/>
          <p:nvPr/>
        </p:nvGrpSpPr>
        <p:grpSpPr>
          <a:xfrm>
            <a:off x="469005" y="6022817"/>
            <a:ext cx="2260800" cy="2842920"/>
            <a:chOff x="12387960" y="3045240"/>
            <a:chExt cx="2260800" cy="2842920"/>
          </a:xfrm>
        </p:grpSpPr>
        <p:sp>
          <p:nvSpPr>
            <p:cNvPr id="193" name="Freeform 18"/>
            <p:cNvSpPr/>
            <p:nvPr/>
          </p:nvSpPr>
          <p:spPr>
            <a:xfrm>
              <a:off x="12387960" y="3204000"/>
              <a:ext cx="2089800" cy="2684160"/>
            </a:xfrm>
            <a:custGeom>
              <a:avLst/>
              <a:gdLst>
                <a:gd name="textAreaLeft" fmla="*/ 0 w 2089800"/>
                <a:gd name="textAreaRight" fmla="*/ 2090520 w 2089800"/>
                <a:gd name="textAreaTop" fmla="*/ 0 h 2684160"/>
                <a:gd name="textAreaBottom" fmla="*/ 2684880 h 2684160"/>
              </a:gdLst>
              <a:ahLst/>
              <a:cxnLst/>
              <a:rect l="textAreaLeft" t="textAreaTop" r="textAreaRight" b="textAreaBottom"/>
              <a:pathLst>
                <a:path w="751315" h="965032">
                  <a:moveTo>
                    <a:pt x="0" y="0"/>
                  </a:moveTo>
                  <a:lnTo>
                    <a:pt x="751315" y="0"/>
                  </a:lnTo>
                  <a:lnTo>
                    <a:pt x="751315" y="965032"/>
                  </a:lnTo>
                  <a:lnTo>
                    <a:pt x="0" y="965032"/>
                  </a:lnTo>
                  <a:close/>
                </a:path>
              </a:pathLst>
            </a:custGeom>
            <a:solidFill>
              <a:srgbClr val="EDF0F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94" name="TextBox 19"/>
            <p:cNvSpPr/>
            <p:nvPr/>
          </p:nvSpPr>
          <p:spPr>
            <a:xfrm>
              <a:off x="12387960" y="3045240"/>
              <a:ext cx="2260800" cy="241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95" name="Group 20"/>
          <p:cNvGrpSpPr/>
          <p:nvPr/>
        </p:nvGrpSpPr>
        <p:grpSpPr>
          <a:xfrm>
            <a:off x="4746165" y="4162337"/>
            <a:ext cx="1085760" cy="957960"/>
            <a:chOff x="4809960" y="5226120"/>
            <a:chExt cx="1085760" cy="957960"/>
          </a:xfrm>
        </p:grpSpPr>
        <p:sp>
          <p:nvSpPr>
            <p:cNvPr id="196" name="Freeform 21"/>
            <p:cNvSpPr/>
            <p:nvPr/>
          </p:nvSpPr>
          <p:spPr>
            <a:xfrm>
              <a:off x="4809960" y="5234400"/>
              <a:ext cx="1085760" cy="949680"/>
            </a:xfrm>
            <a:custGeom>
              <a:avLst/>
              <a:gdLst>
                <a:gd name="textAreaLeft" fmla="*/ 0 w 1085760"/>
                <a:gd name="textAreaRight" fmla="*/ 1086480 w 1085760"/>
                <a:gd name="textAreaTop" fmla="*/ 0 h 949680"/>
                <a:gd name="textAreaBottom" fmla="*/ 950400 h 949680"/>
              </a:gdLst>
              <a:ahLst/>
              <a:cxnLst/>
              <a:rect l="textAreaLeft" t="textAreaTop" r="textAreaRight" b="textAreaBottom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36C5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97" name="TextBox 22"/>
            <p:cNvSpPr/>
            <p:nvPr/>
          </p:nvSpPr>
          <p:spPr>
            <a:xfrm>
              <a:off x="4979880" y="5226120"/>
              <a:ext cx="746280" cy="516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98" name="Group 23"/>
          <p:cNvGrpSpPr/>
          <p:nvPr/>
        </p:nvGrpSpPr>
        <p:grpSpPr>
          <a:xfrm>
            <a:off x="10675725" y="4162337"/>
            <a:ext cx="1085760" cy="957960"/>
            <a:chOff x="10739520" y="5226120"/>
            <a:chExt cx="1085760" cy="957960"/>
          </a:xfrm>
        </p:grpSpPr>
        <p:sp>
          <p:nvSpPr>
            <p:cNvPr id="199" name="Freeform 24"/>
            <p:cNvSpPr/>
            <p:nvPr/>
          </p:nvSpPr>
          <p:spPr>
            <a:xfrm>
              <a:off x="10739520" y="5234400"/>
              <a:ext cx="1085760" cy="949680"/>
            </a:xfrm>
            <a:custGeom>
              <a:avLst/>
              <a:gdLst>
                <a:gd name="textAreaLeft" fmla="*/ 0 w 1085760"/>
                <a:gd name="textAreaRight" fmla="*/ 1086480 w 1085760"/>
                <a:gd name="textAreaTop" fmla="*/ 0 h 949680"/>
                <a:gd name="textAreaBottom" fmla="*/ 950400 h 949680"/>
              </a:gdLst>
              <a:ahLst/>
              <a:cxnLst/>
              <a:rect l="textAreaLeft" t="textAreaTop" r="textAreaRight" b="textAreaBottom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00" name="TextBox 25"/>
            <p:cNvSpPr/>
            <p:nvPr/>
          </p:nvSpPr>
          <p:spPr>
            <a:xfrm>
              <a:off x="10909440" y="5226120"/>
              <a:ext cx="746280" cy="516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01" name="Group 26"/>
          <p:cNvGrpSpPr/>
          <p:nvPr/>
        </p:nvGrpSpPr>
        <p:grpSpPr>
          <a:xfrm>
            <a:off x="4746525" y="8203697"/>
            <a:ext cx="1085760" cy="957960"/>
            <a:chOff x="16665480" y="5226120"/>
            <a:chExt cx="1085760" cy="957960"/>
          </a:xfrm>
        </p:grpSpPr>
        <p:sp>
          <p:nvSpPr>
            <p:cNvPr id="202" name="Freeform 27"/>
            <p:cNvSpPr/>
            <p:nvPr/>
          </p:nvSpPr>
          <p:spPr>
            <a:xfrm>
              <a:off x="16665480" y="5234400"/>
              <a:ext cx="1085760" cy="949680"/>
            </a:xfrm>
            <a:custGeom>
              <a:avLst/>
              <a:gdLst>
                <a:gd name="textAreaLeft" fmla="*/ 0 w 1085760"/>
                <a:gd name="textAreaRight" fmla="*/ 1086480 w 1085760"/>
                <a:gd name="textAreaTop" fmla="*/ 0 h 949680"/>
                <a:gd name="textAreaBottom" fmla="*/ 950400 h 949680"/>
              </a:gdLst>
              <a:ahLst/>
              <a:cxnLst/>
              <a:rect l="textAreaLeft" t="textAreaTop" r="textAreaRight" b="textAreaBottom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solidFill>
              <a:srgbClr val="1885F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03" name="TextBox 28"/>
            <p:cNvSpPr/>
            <p:nvPr/>
          </p:nvSpPr>
          <p:spPr>
            <a:xfrm>
              <a:off x="16835040" y="5226120"/>
              <a:ext cx="746280" cy="516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04" name="AutoShape 29"/>
          <p:cNvSpPr/>
          <p:nvPr/>
        </p:nvSpPr>
        <p:spPr>
          <a:xfrm flipV="1">
            <a:off x="468645" y="5758217"/>
            <a:ext cx="11439820" cy="21600"/>
          </a:xfrm>
          <a:prstGeom prst="line">
            <a:avLst/>
          </a:prstGeom>
          <a:ln w="9525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44640" rIns="90000" bIns="-44640" anchor="t" anchorCtr="1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grpSp>
        <p:nvGrpSpPr>
          <p:cNvPr id="208" name="Group 33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209" name="Freeform 34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10" name="TextBox 35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1" name="Group 36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212" name="Freeform 37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13" name="TextBox 38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4" name="Group 39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215" name="Freeform 40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16" name="TextBox 41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17" name="Group 42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218" name="Freeform 43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19" name="TextBox 44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0" name="Group 45"/>
          <p:cNvGrpSpPr/>
          <p:nvPr/>
        </p:nvGrpSpPr>
        <p:grpSpPr>
          <a:xfrm>
            <a:off x="5032365" y="5502617"/>
            <a:ext cx="513360" cy="515520"/>
            <a:chOff x="5096160" y="6566400"/>
            <a:chExt cx="513360" cy="515520"/>
          </a:xfrm>
        </p:grpSpPr>
        <p:sp>
          <p:nvSpPr>
            <p:cNvPr id="221" name="Freeform 46"/>
            <p:cNvSpPr/>
            <p:nvPr/>
          </p:nvSpPr>
          <p:spPr>
            <a:xfrm>
              <a:off x="5096160" y="6566400"/>
              <a:ext cx="513360" cy="515520"/>
            </a:xfrm>
            <a:custGeom>
              <a:avLst/>
              <a:gdLst>
                <a:gd name="textAreaLeft" fmla="*/ 0 w 513360"/>
                <a:gd name="textAreaRight" fmla="*/ 514080 w 513360"/>
                <a:gd name="textAreaTop" fmla="*/ 0 h 515520"/>
                <a:gd name="textAreaBottom" fmla="*/ 516240 h 515520"/>
              </a:gdLst>
              <a:ahLst/>
              <a:cxn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36C5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22" name="TextBox 47"/>
            <p:cNvSpPr/>
            <p:nvPr/>
          </p:nvSpPr>
          <p:spPr>
            <a:xfrm>
              <a:off x="5143680" y="6578640"/>
              <a:ext cx="418680" cy="455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23" name="Group 48"/>
          <p:cNvGrpSpPr/>
          <p:nvPr/>
        </p:nvGrpSpPr>
        <p:grpSpPr>
          <a:xfrm>
            <a:off x="10961925" y="5502617"/>
            <a:ext cx="513360" cy="515520"/>
            <a:chOff x="11025720" y="6566400"/>
            <a:chExt cx="513360" cy="515520"/>
          </a:xfrm>
        </p:grpSpPr>
        <p:sp>
          <p:nvSpPr>
            <p:cNvPr id="224" name="Freeform 49"/>
            <p:cNvSpPr/>
            <p:nvPr/>
          </p:nvSpPr>
          <p:spPr>
            <a:xfrm>
              <a:off x="11025720" y="6566400"/>
              <a:ext cx="513360" cy="515520"/>
            </a:xfrm>
            <a:custGeom>
              <a:avLst/>
              <a:gdLst>
                <a:gd name="textAreaLeft" fmla="*/ 0 w 513360"/>
                <a:gd name="textAreaRight" fmla="*/ 514080 w 513360"/>
                <a:gd name="textAreaTop" fmla="*/ 0 h 515520"/>
                <a:gd name="textAreaBottom" fmla="*/ 516240 h 515520"/>
              </a:gdLst>
              <a:ahLst/>
              <a:cxn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25" name="TextBox 50"/>
            <p:cNvSpPr/>
            <p:nvPr/>
          </p:nvSpPr>
          <p:spPr>
            <a:xfrm>
              <a:off x="11072880" y="6578640"/>
              <a:ext cx="418680" cy="455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167941A9-4C50-91A1-A005-FCE47D736D0C}"/>
              </a:ext>
            </a:extLst>
          </p:cNvPr>
          <p:cNvSpPr/>
          <p:nvPr/>
        </p:nvSpPr>
        <p:spPr>
          <a:xfrm>
            <a:off x="737372" y="1411191"/>
            <a:ext cx="10075948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- </a:t>
            </a: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아이템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4" name="Freeform 9">
            <a:extLst>
              <a:ext uri="{FF2B5EF4-FFF2-40B4-BE49-F238E27FC236}">
                <a16:creationId xmlns:a16="http://schemas.microsoft.com/office/drawing/2014/main" id="{7D8D83FA-BB7D-B190-66FB-9084C27E48A7}"/>
              </a:ext>
            </a:extLst>
          </p:cNvPr>
          <p:cNvSpPr/>
          <p:nvPr/>
        </p:nvSpPr>
        <p:spPr>
          <a:xfrm>
            <a:off x="8488725" y="6184457"/>
            <a:ext cx="3272760" cy="2684160"/>
          </a:xfrm>
          <a:custGeom>
            <a:avLst/>
            <a:gdLst>
              <a:gd name="textAreaLeft" fmla="*/ 0 w 3272760"/>
              <a:gd name="textAreaRight" fmla="*/ 3273480 w 3272760"/>
              <a:gd name="textAreaTop" fmla="*/ 0 h 2684160"/>
              <a:gd name="textAreaBottom" fmla="*/ 2684880 h 2684160"/>
            </a:gdLst>
            <a:ahLst/>
            <a:cxnLst/>
            <a:rect l="textAreaLeft" t="textAreaTop" r="textAreaRight" b="textAreaBottom"/>
            <a:pathLst>
              <a:path w="1176543" h="965032">
                <a:moveTo>
                  <a:pt x="0" y="0"/>
                </a:moveTo>
                <a:lnTo>
                  <a:pt x="1176543" y="0"/>
                </a:lnTo>
                <a:lnTo>
                  <a:pt x="1176543" y="965032"/>
                </a:lnTo>
                <a:lnTo>
                  <a:pt x="0" y="965032"/>
                </a:lnTo>
                <a:close/>
              </a:path>
            </a:pathLst>
          </a:custGeom>
          <a:solidFill>
            <a:srgbClr val="FF6600"/>
          </a:solidFill>
          <a:ln w="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ko-KR" altLang="en-US" sz="4400" b="1" spc="-1" dirty="0" err="1">
                <a:solidFill>
                  <a:srgbClr val="000000"/>
                </a:solidFill>
                <a:latin typeface="Noto Sans KR"/>
              </a:rPr>
              <a:t>유도탄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ct val="100000"/>
              </a:lnSpc>
            </a:pPr>
            <a:r>
              <a:rPr lang="en-US" sz="4400" b="1" strike="noStrike" spc="-1" dirty="0">
                <a:solidFill>
                  <a:srgbClr val="000000"/>
                </a:solidFill>
                <a:latin typeface="Noto Sans KR"/>
              </a:rPr>
              <a:t>A* </a:t>
            </a:r>
            <a:r>
              <a:rPr lang="ko-KR" altLang="en-US" sz="4400" b="1" strike="noStrike" spc="-1" dirty="0">
                <a:solidFill>
                  <a:srgbClr val="000000"/>
                </a:solidFill>
                <a:latin typeface="Noto Sans KR"/>
              </a:rPr>
              <a:t>알고리즘</a:t>
            </a:r>
            <a:endParaRPr lang="en-US" sz="44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grpSp>
        <p:nvGrpSpPr>
          <p:cNvPr id="6" name="Group 17">
            <a:extLst>
              <a:ext uri="{FF2B5EF4-FFF2-40B4-BE49-F238E27FC236}">
                <a16:creationId xmlns:a16="http://schemas.microsoft.com/office/drawing/2014/main" id="{82884AD4-FE5A-5C78-3075-E4DFA909C66E}"/>
              </a:ext>
            </a:extLst>
          </p:cNvPr>
          <p:cNvGrpSpPr/>
          <p:nvPr/>
        </p:nvGrpSpPr>
        <p:grpSpPr>
          <a:xfrm>
            <a:off x="6398565" y="6025697"/>
            <a:ext cx="2260800" cy="2842920"/>
            <a:chOff x="12387960" y="3045240"/>
            <a:chExt cx="2260800" cy="2842920"/>
          </a:xfrm>
        </p:grpSpPr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EA676BDE-5B04-C22F-6CA7-09DB75803E55}"/>
                </a:ext>
              </a:extLst>
            </p:cNvPr>
            <p:cNvSpPr/>
            <p:nvPr/>
          </p:nvSpPr>
          <p:spPr>
            <a:xfrm>
              <a:off x="12387960" y="3204000"/>
              <a:ext cx="2089800" cy="2684160"/>
            </a:xfrm>
            <a:custGeom>
              <a:avLst/>
              <a:gdLst>
                <a:gd name="textAreaLeft" fmla="*/ 0 w 2089800"/>
                <a:gd name="textAreaRight" fmla="*/ 2090520 w 2089800"/>
                <a:gd name="textAreaTop" fmla="*/ 0 h 2684160"/>
                <a:gd name="textAreaBottom" fmla="*/ 2684880 h 2684160"/>
              </a:gdLst>
              <a:ahLst/>
              <a:cxnLst/>
              <a:rect l="textAreaLeft" t="textAreaTop" r="textAreaRight" b="textAreaBottom"/>
              <a:pathLst>
                <a:path w="751315" h="965032">
                  <a:moveTo>
                    <a:pt x="0" y="0"/>
                  </a:moveTo>
                  <a:lnTo>
                    <a:pt x="751315" y="0"/>
                  </a:lnTo>
                  <a:lnTo>
                    <a:pt x="751315" y="965032"/>
                  </a:lnTo>
                  <a:lnTo>
                    <a:pt x="0" y="965032"/>
                  </a:lnTo>
                  <a:close/>
                </a:path>
              </a:pathLst>
            </a:custGeom>
            <a:solidFill>
              <a:srgbClr val="EDF0F0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8" name="TextBox 19">
              <a:extLst>
                <a:ext uri="{FF2B5EF4-FFF2-40B4-BE49-F238E27FC236}">
                  <a16:creationId xmlns:a16="http://schemas.microsoft.com/office/drawing/2014/main" id="{45A61957-727D-A2D9-D2CE-0C87A3812E5D}"/>
                </a:ext>
              </a:extLst>
            </p:cNvPr>
            <p:cNvSpPr/>
            <p:nvPr/>
          </p:nvSpPr>
          <p:spPr>
            <a:xfrm>
              <a:off x="12387960" y="3045240"/>
              <a:ext cx="2260800" cy="2419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9" name="Group 26">
            <a:extLst>
              <a:ext uri="{FF2B5EF4-FFF2-40B4-BE49-F238E27FC236}">
                <a16:creationId xmlns:a16="http://schemas.microsoft.com/office/drawing/2014/main" id="{B5866676-A5C2-8266-2702-603535C9E073}"/>
              </a:ext>
            </a:extLst>
          </p:cNvPr>
          <p:cNvGrpSpPr/>
          <p:nvPr/>
        </p:nvGrpSpPr>
        <p:grpSpPr>
          <a:xfrm>
            <a:off x="10676085" y="8206577"/>
            <a:ext cx="1085760" cy="957960"/>
            <a:chOff x="16665480" y="5226120"/>
            <a:chExt cx="1085760" cy="957960"/>
          </a:xfrm>
          <a:solidFill>
            <a:srgbClr val="FF6600"/>
          </a:solidFill>
        </p:grpSpPr>
        <p:sp>
          <p:nvSpPr>
            <p:cNvPr id="10" name="Freeform 27">
              <a:extLst>
                <a:ext uri="{FF2B5EF4-FFF2-40B4-BE49-F238E27FC236}">
                  <a16:creationId xmlns:a16="http://schemas.microsoft.com/office/drawing/2014/main" id="{25AD8089-0AA8-04D1-88D0-7FB828D32F35}"/>
                </a:ext>
              </a:extLst>
            </p:cNvPr>
            <p:cNvSpPr/>
            <p:nvPr/>
          </p:nvSpPr>
          <p:spPr>
            <a:xfrm>
              <a:off x="16665480" y="5234400"/>
              <a:ext cx="1085760" cy="949680"/>
            </a:xfrm>
            <a:custGeom>
              <a:avLst/>
              <a:gdLst>
                <a:gd name="textAreaLeft" fmla="*/ 0 w 1085760"/>
                <a:gd name="textAreaRight" fmla="*/ 1086480 w 1085760"/>
                <a:gd name="textAreaTop" fmla="*/ 0 h 949680"/>
                <a:gd name="textAreaBottom" fmla="*/ 950400 h 949680"/>
              </a:gdLst>
              <a:ahLst/>
              <a:cxnLst/>
              <a:rect l="textAreaLeft" t="textAreaTop" r="textAreaRight" b="textAreaBottom"/>
              <a:pathLst>
                <a:path w="812800" h="711200">
                  <a:moveTo>
                    <a:pt x="406400" y="711200"/>
                  </a:moveTo>
                  <a:lnTo>
                    <a:pt x="812800" y="0"/>
                  </a:lnTo>
                  <a:lnTo>
                    <a:pt x="0" y="0"/>
                  </a:lnTo>
                  <a:lnTo>
                    <a:pt x="406400" y="711200"/>
                  </a:lnTo>
                  <a:close/>
                </a:path>
              </a:pathLst>
            </a:custGeom>
            <a:grp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1" name="TextBox 28">
              <a:extLst>
                <a:ext uri="{FF2B5EF4-FFF2-40B4-BE49-F238E27FC236}">
                  <a16:creationId xmlns:a16="http://schemas.microsoft.com/office/drawing/2014/main" id="{EA0B32F5-1FFB-35D1-818E-3E19268BCD15}"/>
                </a:ext>
              </a:extLst>
            </p:cNvPr>
            <p:cNvSpPr/>
            <p:nvPr/>
          </p:nvSpPr>
          <p:spPr>
            <a:xfrm>
              <a:off x="16835040" y="5226120"/>
              <a:ext cx="746280" cy="516960"/>
            </a:xfrm>
            <a:prstGeom prst="rect">
              <a:avLst/>
            </a:prstGeom>
            <a:grp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6" name="AutoShape 29">
            <a:extLst>
              <a:ext uri="{FF2B5EF4-FFF2-40B4-BE49-F238E27FC236}">
                <a16:creationId xmlns:a16="http://schemas.microsoft.com/office/drawing/2014/main" id="{1D7D213C-F697-5933-C876-F204842FE79E}"/>
              </a:ext>
            </a:extLst>
          </p:cNvPr>
          <p:cNvSpPr/>
          <p:nvPr/>
        </p:nvSpPr>
        <p:spPr>
          <a:xfrm flipV="1">
            <a:off x="468645" y="9790200"/>
            <a:ext cx="11292840" cy="41940"/>
          </a:xfrm>
          <a:prstGeom prst="line">
            <a:avLst/>
          </a:prstGeom>
          <a:ln w="9525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44640" rIns="90000" bIns="-44640" anchor="t" anchorCtr="1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4" name="Freeform 52">
            <a:extLst>
              <a:ext uri="{FF2B5EF4-FFF2-40B4-BE49-F238E27FC236}">
                <a16:creationId xmlns:a16="http://schemas.microsoft.com/office/drawing/2014/main" id="{82FC6041-FBD4-11E0-E071-C80BDE08B7A2}"/>
              </a:ext>
            </a:extLst>
          </p:cNvPr>
          <p:cNvSpPr/>
          <p:nvPr/>
        </p:nvSpPr>
        <p:spPr>
          <a:xfrm>
            <a:off x="10962285" y="9546857"/>
            <a:ext cx="513360" cy="515520"/>
          </a:xfrm>
          <a:custGeom>
            <a:avLst/>
            <a:gdLst>
              <a:gd name="textAreaLeft" fmla="*/ 0 w 513360"/>
              <a:gd name="textAreaRight" fmla="*/ 514080 w 513360"/>
              <a:gd name="textAreaTop" fmla="*/ 0 h 515520"/>
              <a:gd name="textAreaBottom" fmla="*/ 516240 h 515520"/>
            </a:gdLst>
            <a:ahLst/>
            <a:cxnLst/>
            <a:rect l="textAreaLeft" t="textAreaTop" r="textAreaRight" b="textAreaBottom"/>
            <a:pathLst>
              <a:path w="809173" h="812800">
                <a:moveTo>
                  <a:pt x="404587" y="0"/>
                </a:moveTo>
                <a:cubicBezTo>
                  <a:pt x="628326" y="1001"/>
                  <a:pt x="809174" y="182659"/>
                  <a:pt x="809174" y="406400"/>
                </a:cubicBezTo>
                <a:cubicBezTo>
                  <a:pt x="809174" y="630141"/>
                  <a:pt x="628326" y="811799"/>
                  <a:pt x="404587" y="812800"/>
                </a:cubicBezTo>
                <a:cubicBezTo>
                  <a:pt x="180848" y="811799"/>
                  <a:pt x="0" y="630141"/>
                  <a:pt x="0" y="406400"/>
                </a:cubicBezTo>
                <a:cubicBezTo>
                  <a:pt x="0" y="182659"/>
                  <a:pt x="180848" y="1001"/>
                  <a:pt x="404587" y="0"/>
                </a:cubicBezTo>
                <a:close/>
              </a:path>
            </a:pathLst>
          </a:custGeom>
          <a:solidFill>
            <a:srgbClr val="FF660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Noto Sans KR"/>
            </a:endParaRPr>
          </a:p>
        </p:txBody>
      </p:sp>
      <p:grpSp>
        <p:nvGrpSpPr>
          <p:cNvPr id="226" name="Group 51"/>
          <p:cNvGrpSpPr/>
          <p:nvPr/>
        </p:nvGrpSpPr>
        <p:grpSpPr>
          <a:xfrm>
            <a:off x="5032725" y="9543977"/>
            <a:ext cx="513360" cy="515520"/>
            <a:chOff x="16951680" y="6566400"/>
            <a:chExt cx="513360" cy="515520"/>
          </a:xfrm>
        </p:grpSpPr>
        <p:sp>
          <p:nvSpPr>
            <p:cNvPr id="227" name="Freeform 52"/>
            <p:cNvSpPr/>
            <p:nvPr/>
          </p:nvSpPr>
          <p:spPr>
            <a:xfrm>
              <a:off x="16951680" y="6566400"/>
              <a:ext cx="513360" cy="515520"/>
            </a:xfrm>
            <a:custGeom>
              <a:avLst/>
              <a:gdLst>
                <a:gd name="textAreaLeft" fmla="*/ 0 w 513360"/>
                <a:gd name="textAreaRight" fmla="*/ 514080 w 513360"/>
                <a:gd name="textAreaTop" fmla="*/ 0 h 515520"/>
                <a:gd name="textAreaBottom" fmla="*/ 516240 h 515520"/>
              </a:gdLst>
              <a:ahLst/>
              <a:cxnLst/>
              <a:rect l="textAreaLeft" t="textAreaTop" r="textAreaRight" b="textAreaBottom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885F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28" name="TextBox 53"/>
            <p:cNvSpPr/>
            <p:nvPr/>
          </p:nvSpPr>
          <p:spPr>
            <a:xfrm>
              <a:off x="16998840" y="6578640"/>
              <a:ext cx="418680" cy="455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22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18" name="AutoShape 4" descr="섬광탄 (r388 판) - 나무위키">
            <a:extLst>
              <a:ext uri="{FF2B5EF4-FFF2-40B4-BE49-F238E27FC236}">
                <a16:creationId xmlns:a16="http://schemas.microsoft.com/office/drawing/2014/main" id="{06E02BBD-B764-79DA-4AA4-BDB4505F78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09520" y="526515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AutoShape 14">
            <a:extLst>
              <a:ext uri="{FF2B5EF4-FFF2-40B4-BE49-F238E27FC236}">
                <a16:creationId xmlns:a16="http://schemas.microsoft.com/office/drawing/2014/main" id="{2839E2A8-1519-35DF-FB29-9B5E9320AA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AutoShape 16">
            <a:extLst>
              <a:ext uri="{FF2B5EF4-FFF2-40B4-BE49-F238E27FC236}">
                <a16:creationId xmlns:a16="http://schemas.microsoft.com/office/drawing/2014/main" id="{1913D0B0-8030-A01F-0D7A-74298BE666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7" name="그림 26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CD73B06-F860-E37F-433D-931616E1F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78" y="2247086"/>
            <a:ext cx="2419510" cy="2419510"/>
          </a:xfrm>
          <a:prstGeom prst="rect">
            <a:avLst/>
          </a:prstGeom>
        </p:spPr>
      </p:pic>
      <p:pic>
        <p:nvPicPr>
          <p:cNvPr id="29" name="그림 28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D05F9B6-1ED7-8596-6B45-A4AD7F439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704" y="2326440"/>
            <a:ext cx="2260801" cy="2260801"/>
          </a:xfrm>
          <a:prstGeom prst="rect">
            <a:avLst/>
          </a:prstGeom>
        </p:spPr>
      </p:pic>
      <p:sp>
        <p:nvSpPr>
          <p:cNvPr id="30" name="AutoShape 20">
            <a:extLst>
              <a:ext uri="{FF2B5EF4-FFF2-40B4-BE49-F238E27FC236}">
                <a16:creationId xmlns:a16="http://schemas.microsoft.com/office/drawing/2014/main" id="{84CAB4AA-E275-0104-892C-07F69C2814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400" y="52959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3" name="그림 32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59E1E9C-F89E-955D-75FC-F0F50C8DF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8" y="6503979"/>
            <a:ext cx="2188714" cy="2188714"/>
          </a:xfrm>
          <a:prstGeom prst="rect">
            <a:avLst/>
          </a:prstGeom>
        </p:spPr>
      </p:pic>
      <p:pic>
        <p:nvPicPr>
          <p:cNvPr id="35" name="그림 34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568028A-640A-21A3-3050-CEA61FCF97C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6159">
            <a:off x="6579713" y="6796637"/>
            <a:ext cx="1888683" cy="188868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2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150" name="Freeform 3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51" name="TextBox 4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2" name="Group 5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153" name="Freeform 6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54" name="TextBox 7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5" name="Group 8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156" name="Freeform 9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57" name="TextBox 10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58" name="Group 11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159" name="Freeform 12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60" name="TextBox 13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161" name="Group 20"/>
          <p:cNvGrpSpPr/>
          <p:nvPr/>
        </p:nvGrpSpPr>
        <p:grpSpPr>
          <a:xfrm>
            <a:off x="12538331" y="2651300"/>
            <a:ext cx="2260800" cy="2366640"/>
            <a:chOff x="13169520" y="3193560"/>
            <a:chExt cx="2260800" cy="2366640"/>
          </a:xfrm>
        </p:grpSpPr>
        <p:sp>
          <p:nvSpPr>
            <p:cNvPr id="162" name="Freeform 21"/>
            <p:cNvSpPr/>
            <p:nvPr/>
          </p:nvSpPr>
          <p:spPr>
            <a:xfrm>
              <a:off x="13169520" y="3299760"/>
              <a:ext cx="660600" cy="579240"/>
            </a:xfrm>
            <a:custGeom>
              <a:avLst/>
              <a:gdLst>
                <a:gd name="textAreaLeft" fmla="*/ 0 w 660600"/>
                <a:gd name="textAreaRight" fmla="*/ 661320 w 660600"/>
                <a:gd name="textAreaTop" fmla="*/ 0 h 579240"/>
                <a:gd name="textAreaBottom" fmla="*/ 579960 h 579240"/>
              </a:gdLst>
              <a:ahLst/>
              <a:cxnLst/>
              <a:rect l="textAreaLeft" t="textAreaTop" r="textAreaRight" b="textAreaBottom"/>
              <a:pathLst>
                <a:path w="237662" h="208450">
                  <a:moveTo>
                    <a:pt x="0" y="0"/>
                  </a:moveTo>
                  <a:lnTo>
                    <a:pt x="237662" y="0"/>
                  </a:lnTo>
                  <a:lnTo>
                    <a:pt x="237662" y="208450"/>
                  </a:lnTo>
                  <a:lnTo>
                    <a:pt x="0" y="208450"/>
                  </a:lnTo>
                  <a:close/>
                </a:path>
              </a:pathLst>
            </a:custGeom>
            <a:solidFill>
              <a:srgbClr val="1885F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r>
                <a:rPr lang="en-US" sz="2400" b="0" strike="noStrike" spc="-1">
                  <a:solidFill>
                    <a:schemeClr val="lt1"/>
                  </a:solidFill>
                  <a:latin typeface="Noto Sans"/>
                  <a:ea typeface="Noto Sans"/>
                </a:rPr>
                <a:t>3.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63" name="TextBox 22"/>
            <p:cNvSpPr/>
            <p:nvPr/>
          </p:nvSpPr>
          <p:spPr>
            <a:xfrm>
              <a:off x="13169520" y="3193560"/>
              <a:ext cx="2260800" cy="2366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>
                  <a:solidFill>
                    <a:srgbClr val="FFFFFF"/>
                  </a:solidFill>
                  <a:latin typeface="Noto Sans"/>
                </a:rPr>
                <a:t>3.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171" name="Group 2"/>
          <p:cNvGrpSpPr/>
          <p:nvPr/>
        </p:nvGrpSpPr>
        <p:grpSpPr>
          <a:xfrm>
            <a:off x="726731" y="2651300"/>
            <a:ext cx="2260800" cy="2366640"/>
            <a:chOff x="1357920" y="3193560"/>
            <a:chExt cx="2260800" cy="2366640"/>
          </a:xfrm>
        </p:grpSpPr>
        <p:sp>
          <p:nvSpPr>
            <p:cNvPr id="172" name="Freeform 3"/>
            <p:cNvSpPr/>
            <p:nvPr/>
          </p:nvSpPr>
          <p:spPr>
            <a:xfrm>
              <a:off x="1357920" y="3299760"/>
              <a:ext cx="660600" cy="579240"/>
            </a:xfrm>
            <a:custGeom>
              <a:avLst/>
              <a:gdLst>
                <a:gd name="textAreaLeft" fmla="*/ 0 w 660600"/>
                <a:gd name="textAreaRight" fmla="*/ 661320 w 660600"/>
                <a:gd name="textAreaTop" fmla="*/ 0 h 579240"/>
                <a:gd name="textAreaBottom" fmla="*/ 579960 h 579240"/>
              </a:gdLst>
              <a:ahLst/>
              <a:cxnLst/>
              <a:rect l="textAreaLeft" t="textAreaTop" r="textAreaRight" b="textAreaBottom"/>
              <a:pathLst>
                <a:path w="237662" h="208450">
                  <a:moveTo>
                    <a:pt x="0" y="0"/>
                  </a:moveTo>
                  <a:lnTo>
                    <a:pt x="237662" y="0"/>
                  </a:lnTo>
                  <a:lnTo>
                    <a:pt x="237662" y="208450"/>
                  </a:lnTo>
                  <a:lnTo>
                    <a:pt x="0" y="208450"/>
                  </a:lnTo>
                  <a:close/>
                </a:path>
              </a:pathLst>
            </a:custGeom>
            <a:solidFill>
              <a:srgbClr val="36C5FF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r>
                <a:rPr lang="en-US" sz="2400" b="0" strike="noStrike" spc="-1" dirty="0">
                  <a:solidFill>
                    <a:schemeClr val="lt1"/>
                  </a:solidFill>
                  <a:latin typeface="Noto Sans"/>
                  <a:ea typeface="Noto Sans"/>
                </a:rPr>
                <a:t>1.</a:t>
              </a:r>
              <a:endParaRPr lang="en-US" sz="2400" b="0" strike="noStrike" spc="-1" dirty="0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73" name="TextBox 4"/>
            <p:cNvSpPr/>
            <p:nvPr/>
          </p:nvSpPr>
          <p:spPr>
            <a:xfrm>
              <a:off x="1357920" y="3193560"/>
              <a:ext cx="2260800" cy="2366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>
                  <a:solidFill>
                    <a:srgbClr val="FFFFFF"/>
                  </a:solidFill>
                  <a:latin typeface="Noto Sans"/>
                </a:rPr>
                <a:t>1.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grpSp>
        <p:nvGrpSpPr>
          <p:cNvPr id="174" name="Group 5"/>
          <p:cNvGrpSpPr/>
          <p:nvPr/>
        </p:nvGrpSpPr>
        <p:grpSpPr>
          <a:xfrm>
            <a:off x="6632531" y="2651300"/>
            <a:ext cx="2260800" cy="2366640"/>
            <a:chOff x="7263720" y="3193560"/>
            <a:chExt cx="2260800" cy="2366640"/>
          </a:xfrm>
        </p:grpSpPr>
        <p:sp>
          <p:nvSpPr>
            <p:cNvPr id="175" name="Freeform 6"/>
            <p:cNvSpPr/>
            <p:nvPr/>
          </p:nvSpPr>
          <p:spPr>
            <a:xfrm>
              <a:off x="7263720" y="3299760"/>
              <a:ext cx="660600" cy="579240"/>
            </a:xfrm>
            <a:custGeom>
              <a:avLst/>
              <a:gdLst>
                <a:gd name="textAreaLeft" fmla="*/ 0 w 660600"/>
                <a:gd name="textAreaRight" fmla="*/ 661320 w 660600"/>
                <a:gd name="textAreaTop" fmla="*/ 0 h 579240"/>
                <a:gd name="textAreaBottom" fmla="*/ 579960 h 579240"/>
              </a:gdLst>
              <a:ahLst/>
              <a:cxnLst/>
              <a:rect l="textAreaLeft" t="textAreaTop" r="textAreaRight" b="textAreaBottom"/>
              <a:pathLst>
                <a:path w="237662" h="208450">
                  <a:moveTo>
                    <a:pt x="0" y="0"/>
                  </a:moveTo>
                  <a:lnTo>
                    <a:pt x="237662" y="0"/>
                  </a:lnTo>
                  <a:lnTo>
                    <a:pt x="237662" y="208450"/>
                  </a:lnTo>
                  <a:lnTo>
                    <a:pt x="0" y="20845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r>
                <a:rPr lang="en-US" sz="2800" b="0" strike="noStrike" spc="-1">
                  <a:solidFill>
                    <a:schemeClr val="lt1"/>
                  </a:solidFill>
                  <a:latin typeface="Noto Sans"/>
                  <a:ea typeface="Noto Sans"/>
                </a:rPr>
                <a:t>2.</a:t>
              </a:r>
              <a:endParaRPr lang="en-US" sz="2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176" name="TextBox 7"/>
            <p:cNvSpPr/>
            <p:nvPr/>
          </p:nvSpPr>
          <p:spPr>
            <a:xfrm>
              <a:off x="7263720" y="3193560"/>
              <a:ext cx="2260800" cy="23666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algn="ctr" defTabSz="914400">
                <a:lnSpc>
                  <a:spcPts val="3359"/>
                </a:lnSpc>
                <a:tabLst>
                  <a:tab pos="0" algn="l"/>
                </a:tabLst>
              </a:pPr>
              <a:r>
                <a:rPr lang="en-US" sz="2400" b="0" strike="noStrike" spc="-1">
                  <a:solidFill>
                    <a:srgbClr val="FFFFFF"/>
                  </a:solidFill>
                  <a:latin typeface="Noto Sans"/>
                </a:rPr>
                <a:t>2.</a:t>
              </a:r>
              <a:endParaRPr lang="en-US" sz="24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CFE16F17-8AC9-5778-B4D5-79E69E299F6B}"/>
              </a:ext>
            </a:extLst>
          </p:cNvPr>
          <p:cNvSpPr/>
          <p:nvPr/>
        </p:nvSpPr>
        <p:spPr>
          <a:xfrm>
            <a:off x="726731" y="1512360"/>
            <a:ext cx="10075948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-</a:t>
            </a: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게임 </a:t>
            </a:r>
            <a:r>
              <a:rPr lang="en-US" altLang="ko-KR" sz="6000" b="1" strike="noStrike" spc="-1" dirty="0">
                <a:solidFill>
                  <a:srgbClr val="000000"/>
                </a:solidFill>
                <a:latin typeface="Noto Sans KR"/>
              </a:rPr>
              <a:t>UI </a:t>
            </a:r>
            <a:r>
              <a:rPr lang="ko-KR" altLang="en-US" sz="6000" b="1" strike="noStrike" spc="-1" dirty="0">
                <a:solidFill>
                  <a:srgbClr val="000000"/>
                </a:solidFill>
                <a:latin typeface="Noto Sans KR"/>
              </a:rPr>
              <a:t>구현 및 맵 구현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B20DA8-CAB0-D3B3-BD5B-F54193567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31" y="3903900"/>
            <a:ext cx="5653749" cy="4062960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80D278DE-7286-276E-0C3B-F797A7EE4A32}"/>
              </a:ext>
            </a:extLst>
          </p:cNvPr>
          <p:cNvSpPr/>
          <p:nvPr/>
        </p:nvSpPr>
        <p:spPr>
          <a:xfrm>
            <a:off x="1552941" y="2956560"/>
            <a:ext cx="3283220" cy="4328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400" b="1" spc="-1" dirty="0" err="1">
                <a:solidFill>
                  <a:srgbClr val="000000"/>
                </a:solidFill>
                <a:latin typeface="Noto Sans KR"/>
              </a:rPr>
              <a:t>메인화면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D38126E-6AA9-8480-97BB-AC6E3D25F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531" y="3871860"/>
            <a:ext cx="5653748" cy="4062960"/>
          </a:xfrm>
          <a:prstGeom prst="rect">
            <a:avLst/>
          </a:prstGeom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CAF816B3-4B00-1F0A-2C16-44D01626AF3B}"/>
              </a:ext>
            </a:extLst>
          </p:cNvPr>
          <p:cNvSpPr/>
          <p:nvPr/>
        </p:nvSpPr>
        <p:spPr>
          <a:xfrm>
            <a:off x="7447891" y="2955084"/>
            <a:ext cx="3283220" cy="43281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400" b="1" spc="-1">
                <a:solidFill>
                  <a:srgbClr val="000000"/>
                </a:solidFill>
                <a:latin typeface="Noto Sans KR"/>
              </a:rPr>
              <a:t>플레이 화면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4AB180A-A4A4-DB2C-9ED1-715DD7B77E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0608" y="4018850"/>
            <a:ext cx="4721150" cy="3679380"/>
          </a:xfrm>
          <a:prstGeom prst="rect">
            <a:avLst/>
          </a:prstGeom>
        </p:spPr>
      </p:pic>
      <p:sp>
        <p:nvSpPr>
          <p:cNvPr id="11" name="TextBox 8">
            <a:extLst>
              <a:ext uri="{FF2B5EF4-FFF2-40B4-BE49-F238E27FC236}">
                <a16:creationId xmlns:a16="http://schemas.microsoft.com/office/drawing/2014/main" id="{B8FC2687-C23A-CD7D-4489-9C21DB455DF7}"/>
              </a:ext>
            </a:extLst>
          </p:cNvPr>
          <p:cNvSpPr/>
          <p:nvPr/>
        </p:nvSpPr>
        <p:spPr>
          <a:xfrm>
            <a:off x="1073111" y="8209871"/>
            <a:ext cx="3283220" cy="12279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서버 호스트</a:t>
            </a:r>
            <a:br>
              <a:rPr lang="en-US" altLang="ko-KR" sz="4000" b="1" spc="-1" dirty="0">
                <a:solidFill>
                  <a:srgbClr val="000000"/>
                </a:solidFill>
                <a:latin typeface="Noto Sans KR"/>
              </a:rPr>
            </a:br>
            <a:br>
              <a:rPr lang="en-US" altLang="ko-KR" sz="4000" b="1" spc="-1" dirty="0">
                <a:solidFill>
                  <a:srgbClr val="000000"/>
                </a:solidFill>
                <a:latin typeface="Noto Sans KR"/>
              </a:rPr>
            </a:b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참가 기능</a:t>
            </a: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60B64F35-EF8E-8BCD-0396-E1C03FB52F3D}"/>
              </a:ext>
            </a:extLst>
          </p:cNvPr>
          <p:cNvSpPr/>
          <p:nvPr/>
        </p:nvSpPr>
        <p:spPr>
          <a:xfrm>
            <a:off x="6820960" y="8150008"/>
            <a:ext cx="5276889" cy="201074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랜덤 배치 장애물</a:t>
            </a: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아이템 사용을 통한 </a:t>
            </a: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실시간 배틀</a:t>
            </a: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9CBAEF28-FD1B-ECE8-A04C-E14F12CB78C6}"/>
              </a:ext>
            </a:extLst>
          </p:cNvPr>
          <p:cNvSpPr/>
          <p:nvPr/>
        </p:nvSpPr>
        <p:spPr>
          <a:xfrm>
            <a:off x="12609451" y="7906491"/>
            <a:ext cx="5276889" cy="8181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000" b="1" spc="-1" dirty="0">
                <a:solidFill>
                  <a:srgbClr val="000000"/>
                </a:solidFill>
                <a:latin typeface="Noto Sans KR"/>
              </a:rPr>
              <a:t>종료 화면</a:t>
            </a: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15" name="TextBox 8">
            <a:extLst>
              <a:ext uri="{FF2B5EF4-FFF2-40B4-BE49-F238E27FC236}">
                <a16:creationId xmlns:a16="http://schemas.microsoft.com/office/drawing/2014/main" id="{846198B9-4251-DF34-7331-558455309E0A}"/>
              </a:ext>
            </a:extLst>
          </p:cNvPr>
          <p:cNvSpPr/>
          <p:nvPr/>
        </p:nvSpPr>
        <p:spPr>
          <a:xfrm>
            <a:off x="13310491" y="2591794"/>
            <a:ext cx="5276889" cy="8303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081"/>
              </a:lnSpc>
              <a:tabLst>
                <a:tab pos="0" algn="l"/>
              </a:tabLst>
            </a:pPr>
            <a:endParaRPr lang="en-US" altLang="ko-KR" sz="4000" b="1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081"/>
              </a:lnSpc>
              <a:tabLst>
                <a:tab pos="0" algn="l"/>
              </a:tabLst>
            </a:pPr>
            <a:r>
              <a:rPr lang="ko-KR" altLang="en-US" sz="4400" b="1" spc="-1" dirty="0">
                <a:solidFill>
                  <a:srgbClr val="000000"/>
                </a:solidFill>
                <a:latin typeface="Noto Sans KR"/>
              </a:rPr>
              <a:t>종료 화면</a:t>
            </a:r>
            <a:endParaRPr lang="en-US" altLang="ko-KR" sz="4400" b="1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roup 38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268" name="Freeform 39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69" name="TextBox 40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0" name="Group 41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271" name="Freeform 42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72" name="TextBox 43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3" name="Group 44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274" name="Freeform 45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75" name="TextBox 46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76" name="Group 47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277" name="Freeform 48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B4B4B4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78" name="TextBox 49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03DA8DED-4B14-F6CF-A04A-75561C81B9C2}"/>
              </a:ext>
            </a:extLst>
          </p:cNvPr>
          <p:cNvSpPr/>
          <p:nvPr/>
        </p:nvSpPr>
        <p:spPr>
          <a:xfrm>
            <a:off x="737372" y="1411191"/>
            <a:ext cx="10075948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altLang="ko-KR" sz="6000" b="1" strike="noStrike" spc="-1">
                <a:solidFill>
                  <a:srgbClr val="000000"/>
                </a:solidFill>
                <a:latin typeface="Noto Sans KR"/>
              </a:rPr>
              <a:t>- </a:t>
            </a:r>
            <a:r>
              <a:rPr lang="ko-KR" altLang="en-US" sz="6000" b="1" strike="noStrike" spc="-1">
                <a:solidFill>
                  <a:srgbClr val="000000"/>
                </a:solidFill>
                <a:latin typeface="Noto Sans KR"/>
              </a:rPr>
              <a:t>예외 처리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F976C2-BA09-3F43-1BF4-E65F13DD0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72" y="2861280"/>
            <a:ext cx="7105824" cy="3229920"/>
          </a:xfrm>
          <a:prstGeom prst="rect">
            <a:avLst/>
          </a:prstGeom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CF0BA3DC-9DEB-3857-FEFF-4CB8CA3FD7E4}"/>
              </a:ext>
            </a:extLst>
          </p:cNvPr>
          <p:cNvSpPr/>
          <p:nvPr/>
        </p:nvSpPr>
        <p:spPr>
          <a:xfrm>
            <a:off x="1028160" y="2369029"/>
            <a:ext cx="10075948" cy="4922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trike="noStrike" spc="-1" dirty="0">
                <a:solidFill>
                  <a:srgbClr val="000000"/>
                </a:solidFill>
                <a:latin typeface="Noto Sans KR"/>
              </a:rPr>
              <a:t>지도 크기 지정</a:t>
            </a:r>
            <a:endParaRPr lang="en-US" sz="4800" strike="noStrike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FF68BBE-28CA-E9C8-2EF4-4C092D52C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72" y="7848012"/>
            <a:ext cx="13361355" cy="20555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1BAF88-7E61-D003-F494-4F87636ECA68}"/>
              </a:ext>
            </a:extLst>
          </p:cNvPr>
          <p:cNvSpPr/>
          <p:nvPr/>
        </p:nvSpPr>
        <p:spPr>
          <a:xfrm>
            <a:off x="737372" y="7276206"/>
            <a:ext cx="10075948" cy="4922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플레이어의 지도 구속</a:t>
            </a:r>
            <a:endParaRPr lang="en-US" sz="4800" strike="noStrike" spc="-1" dirty="0">
              <a:solidFill>
                <a:srgbClr val="000000"/>
              </a:solidFill>
              <a:latin typeface="Noto Sans KR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161BF8C-458B-363E-EC17-631F0D8C04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5213"/>
          <a:stretch>
            <a:fillRect/>
          </a:stretch>
        </p:blipFill>
        <p:spPr>
          <a:xfrm>
            <a:off x="8214136" y="3540133"/>
            <a:ext cx="9559424" cy="2551067"/>
          </a:xfrm>
          <a:prstGeom prst="rect">
            <a:avLst/>
          </a:prstGeom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id="{7AB30851-33BA-CF78-5564-4647F8A457B2}"/>
              </a:ext>
            </a:extLst>
          </p:cNvPr>
          <p:cNvSpPr/>
          <p:nvPr/>
        </p:nvSpPr>
        <p:spPr>
          <a:xfrm>
            <a:off x="8211692" y="2427597"/>
            <a:ext cx="10075948" cy="4922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키보드 연속입력 제한</a:t>
            </a:r>
            <a:endParaRPr lang="en-US" sz="4800" strike="noStrike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roup 2"/>
          <p:cNvGrpSpPr/>
          <p:nvPr/>
        </p:nvGrpSpPr>
        <p:grpSpPr>
          <a:xfrm>
            <a:off x="0" y="9838440"/>
            <a:ext cx="3085560" cy="3229920"/>
            <a:chOff x="0" y="9838440"/>
            <a:chExt cx="3085560" cy="3229920"/>
          </a:xfrm>
        </p:grpSpPr>
        <p:sp>
          <p:nvSpPr>
            <p:cNvPr id="283" name="Freeform 3"/>
            <p:cNvSpPr/>
            <p:nvPr/>
          </p:nvSpPr>
          <p:spPr>
            <a:xfrm>
              <a:off x="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84" name="TextBox 4"/>
            <p:cNvSpPr/>
            <p:nvPr/>
          </p:nvSpPr>
          <p:spPr>
            <a:xfrm>
              <a:off x="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5" name="Group 5"/>
          <p:cNvGrpSpPr/>
          <p:nvPr/>
        </p:nvGrpSpPr>
        <p:grpSpPr>
          <a:xfrm>
            <a:off x="17259480" y="-144720"/>
            <a:ext cx="3085560" cy="3229920"/>
            <a:chOff x="17259480" y="-144720"/>
            <a:chExt cx="3085560" cy="3229920"/>
          </a:xfrm>
        </p:grpSpPr>
        <p:sp>
          <p:nvSpPr>
            <p:cNvPr id="286" name="Freeform 6"/>
            <p:cNvSpPr/>
            <p:nvPr/>
          </p:nvSpPr>
          <p:spPr>
            <a:xfrm>
              <a:off x="1725948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7ED8F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87" name="TextBox 7"/>
            <p:cNvSpPr/>
            <p:nvPr/>
          </p:nvSpPr>
          <p:spPr>
            <a:xfrm>
              <a:off x="1725948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88" name="Group 8"/>
          <p:cNvGrpSpPr/>
          <p:nvPr/>
        </p:nvGrpSpPr>
        <p:grpSpPr>
          <a:xfrm>
            <a:off x="0" y="-144720"/>
            <a:ext cx="3085560" cy="3229920"/>
            <a:chOff x="0" y="-144720"/>
            <a:chExt cx="3085560" cy="3229920"/>
          </a:xfrm>
        </p:grpSpPr>
        <p:sp>
          <p:nvSpPr>
            <p:cNvPr id="289" name="Freeform 9"/>
            <p:cNvSpPr/>
            <p:nvPr/>
          </p:nvSpPr>
          <p:spPr>
            <a:xfrm>
              <a:off x="0" y="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90" name="TextBox 10"/>
            <p:cNvSpPr/>
            <p:nvPr/>
          </p:nvSpPr>
          <p:spPr>
            <a:xfrm>
              <a:off x="0" y="-14472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grpSp>
        <p:nvGrpSpPr>
          <p:cNvPr id="291" name="Group 11"/>
          <p:cNvGrpSpPr/>
          <p:nvPr/>
        </p:nvGrpSpPr>
        <p:grpSpPr>
          <a:xfrm>
            <a:off x="17259480" y="9838440"/>
            <a:ext cx="3085560" cy="3229920"/>
            <a:chOff x="17259480" y="9838440"/>
            <a:chExt cx="3085560" cy="3229920"/>
          </a:xfrm>
        </p:grpSpPr>
        <p:sp>
          <p:nvSpPr>
            <p:cNvPr id="292" name="Freeform 12"/>
            <p:cNvSpPr/>
            <p:nvPr/>
          </p:nvSpPr>
          <p:spPr>
            <a:xfrm>
              <a:off x="17259480" y="9983160"/>
              <a:ext cx="1028160" cy="303120"/>
            </a:xfrm>
            <a:custGeom>
              <a:avLst/>
              <a:gdLst>
                <a:gd name="textAreaLeft" fmla="*/ 0 w 1028160"/>
                <a:gd name="textAreaRight" fmla="*/ 1028880 w 1028160"/>
                <a:gd name="textAreaTop" fmla="*/ 0 h 303120"/>
                <a:gd name="textAreaBottom" fmla="*/ 303840 h 303120"/>
              </a:gdLst>
              <a:ahLst/>
              <a:cxnLst/>
              <a:rect l="textAreaLeft" t="textAreaTop" r="textAreaRight" b="textAreaBottom"/>
              <a:pathLst>
                <a:path w="270933" h="80000">
                  <a:moveTo>
                    <a:pt x="0" y="0"/>
                  </a:moveTo>
                  <a:lnTo>
                    <a:pt x="270933" y="0"/>
                  </a:lnTo>
                  <a:lnTo>
                    <a:pt x="270933" y="80000"/>
                  </a:lnTo>
                  <a:lnTo>
                    <a:pt x="0" y="80000"/>
                  </a:lnTo>
                  <a:close/>
                </a:path>
              </a:pathLst>
            </a:custGeom>
            <a:solidFill>
              <a:srgbClr val="00C28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>
                <a:solidFill>
                  <a:srgbClr val="000000"/>
                </a:solidFill>
                <a:latin typeface="Noto Sans KR"/>
              </a:endParaRPr>
            </a:p>
          </p:txBody>
        </p:sp>
        <p:sp>
          <p:nvSpPr>
            <p:cNvPr id="293" name="TextBox 13"/>
            <p:cNvSpPr/>
            <p:nvPr/>
          </p:nvSpPr>
          <p:spPr>
            <a:xfrm>
              <a:off x="17259480" y="9838440"/>
              <a:ext cx="3085560" cy="322992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50760" tIns="50760" rIns="50760" bIns="50760" anchor="ctr">
              <a:noAutofit/>
            </a:bodyPr>
            <a:lstStyle/>
            <a:p>
              <a:pPr defTabSz="914400">
                <a:lnSpc>
                  <a:spcPts val="2940"/>
                </a:lnSpc>
              </a:pPr>
              <a:endParaRPr lang="en-US" sz="1800" b="0" strike="noStrike" spc="-1">
                <a:solidFill>
                  <a:schemeClr val="dk1"/>
                </a:solidFill>
                <a:latin typeface="Calibri"/>
              </a:endParaRPr>
            </a:p>
          </p:txBody>
        </p:sp>
      </p:grpSp>
      <p:sp>
        <p:nvSpPr>
          <p:cNvPr id="2" name="TextBox 7">
            <a:extLst>
              <a:ext uri="{FF2B5EF4-FFF2-40B4-BE49-F238E27FC236}">
                <a16:creationId xmlns:a16="http://schemas.microsoft.com/office/drawing/2014/main" id="{4FF64968-8321-E027-1E8F-F179711BCCF0}"/>
              </a:ext>
            </a:extLst>
          </p:cNvPr>
          <p:cNvSpPr/>
          <p:nvPr/>
        </p:nvSpPr>
        <p:spPr>
          <a:xfrm>
            <a:off x="737372" y="1411191"/>
            <a:ext cx="10075948" cy="5259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 defTabSz="914400">
              <a:lnSpc>
                <a:spcPts val="3359"/>
              </a:lnSpc>
              <a:tabLst>
                <a:tab pos="0" algn="l"/>
              </a:tabLst>
            </a:pPr>
            <a:r>
              <a:rPr lang="en-US" sz="6000" b="1" spc="-1" dirty="0">
                <a:solidFill>
                  <a:srgbClr val="000000"/>
                </a:solidFill>
                <a:latin typeface="Noto Sans KR"/>
              </a:rPr>
              <a:t>3. </a:t>
            </a:r>
            <a:r>
              <a:rPr lang="ko-KR" altLang="en-US" sz="6000" b="1" spc="-1" dirty="0">
                <a:solidFill>
                  <a:srgbClr val="000000"/>
                </a:solidFill>
                <a:latin typeface="Noto Sans KR"/>
              </a:rPr>
              <a:t>마무리</a:t>
            </a:r>
            <a:endParaRPr lang="en-US" sz="6000" b="1" strike="noStrike" spc="-1" dirty="0">
              <a:solidFill>
                <a:srgbClr val="000000"/>
              </a:solidFill>
              <a:latin typeface="Noto Sans KR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3D6FA637-B548-0080-8938-8481F723A91D}"/>
              </a:ext>
            </a:extLst>
          </p:cNvPr>
          <p:cNvSpPr/>
          <p:nvPr/>
        </p:nvSpPr>
        <p:spPr>
          <a:xfrm>
            <a:off x="737372" y="2870248"/>
            <a:ext cx="17121420" cy="439806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/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두 명이 함께 같은 프로그램을 개발하면서</a:t>
            </a:r>
            <a:r>
              <a:rPr lang="en-US" altLang="ko-KR" sz="4800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로직과 변</a:t>
            </a: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수명 등 통일해야 하는 부분이 많다는 것을 경험했다</a:t>
            </a:r>
            <a:r>
              <a:rPr lang="en-US" altLang="ko-KR" sz="4800" spc="-1" dirty="0">
                <a:solidFill>
                  <a:srgbClr val="000000"/>
                </a:solidFill>
                <a:latin typeface="Noto Sans KR"/>
              </a:rPr>
              <a:t>.</a:t>
            </a:r>
          </a:p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en-US" altLang="ko-KR" sz="4800" spc="-1" dirty="0">
                <a:solidFill>
                  <a:srgbClr val="000000"/>
                </a:solidFill>
                <a:latin typeface="Noto Sans KR"/>
              </a:rPr>
              <a:t> </a:t>
            </a:r>
          </a:p>
          <a:p>
            <a:pPr>
              <a:lnSpc>
                <a:spcPts val="3359"/>
              </a:lnSpc>
              <a:tabLst>
                <a:tab pos="0" algn="l"/>
              </a:tabLst>
            </a:pP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이 과정에서 주석을 체계적으로 활용하는 것이 코드 이해와 협업에 </a:t>
            </a: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매우 중요하다는 것을 </a:t>
            </a:r>
            <a:r>
              <a:rPr lang="ko-KR" altLang="en-US" sz="4800" spc="-1" dirty="0" err="1">
                <a:solidFill>
                  <a:srgbClr val="000000"/>
                </a:solidFill>
                <a:latin typeface="Noto Sans KR"/>
              </a:rPr>
              <a:t>깨달았고</a:t>
            </a:r>
            <a:r>
              <a:rPr lang="en-US" altLang="ko-KR" sz="4800" spc="-1" dirty="0">
                <a:solidFill>
                  <a:srgbClr val="000000"/>
                </a:solidFill>
                <a:latin typeface="Noto Sans KR"/>
              </a:rPr>
              <a:t>, </a:t>
            </a: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앞으로 협업과 유지보수가 가능한 </a:t>
            </a: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endParaRPr lang="en-US" altLang="ko-KR" sz="4800" spc="-1" dirty="0">
              <a:solidFill>
                <a:srgbClr val="000000"/>
              </a:solidFill>
              <a:latin typeface="Noto Sans KR"/>
            </a:endParaRPr>
          </a:p>
          <a:p>
            <a:pPr>
              <a:lnSpc>
                <a:spcPts val="3359"/>
              </a:lnSpc>
              <a:tabLst>
                <a:tab pos="0" algn="l"/>
              </a:tabLst>
            </a:pP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코드를 작성하는 습관을 </a:t>
            </a:r>
            <a:r>
              <a:rPr lang="ko-KR" altLang="en-US" sz="4800" spc="-1" dirty="0" err="1">
                <a:solidFill>
                  <a:srgbClr val="000000"/>
                </a:solidFill>
                <a:latin typeface="Noto Sans KR"/>
              </a:rPr>
              <a:t>가져야겠다고</a:t>
            </a:r>
            <a:r>
              <a:rPr lang="ko-KR" altLang="en-US" sz="4800" spc="-1" dirty="0">
                <a:solidFill>
                  <a:srgbClr val="000000"/>
                </a:solidFill>
                <a:latin typeface="Noto Sans KR"/>
              </a:rPr>
              <a:t> 느꼈다</a:t>
            </a:r>
            <a:r>
              <a:rPr lang="en-US" altLang="ko-KR" sz="4800" spc="-1" dirty="0">
                <a:solidFill>
                  <a:srgbClr val="000000"/>
                </a:solidFill>
                <a:latin typeface="Noto Sans KR"/>
              </a:rPr>
              <a:t>.</a:t>
            </a:r>
            <a:endParaRPr lang="en-US" sz="4800" strike="noStrike" spc="-1" dirty="0">
              <a:solidFill>
                <a:srgbClr val="000000"/>
              </a:solidFill>
              <a:latin typeface="Noto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652</TotalTime>
  <Words>369</Words>
  <Application>Microsoft Office PowerPoint</Application>
  <PresentationFormat>사용자 지정</PresentationFormat>
  <Paragraphs>121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11</vt:i4>
      </vt:variant>
      <vt:variant>
        <vt:lpstr>슬라이드 제목</vt:lpstr>
      </vt:variant>
      <vt:variant>
        <vt:i4>9</vt:i4>
      </vt:variant>
    </vt:vector>
  </HeadingPairs>
  <TitlesOfParts>
    <vt:vector size="30" baseType="lpstr">
      <vt:lpstr>Noto Mono</vt:lpstr>
      <vt:lpstr>Noto Sans Bold</vt:lpstr>
      <vt:lpstr>Noto Sans KR</vt:lpstr>
      <vt:lpstr>Noto Serif KR</vt:lpstr>
      <vt:lpstr>Open Sans Bold</vt:lpstr>
      <vt:lpstr>Arial</vt:lpstr>
      <vt:lpstr>Calibri</vt:lpstr>
      <vt:lpstr>Noto Sans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Business infographic</dc:title>
  <dc:subject/>
  <dc:creator>Korisnik</dc:creator>
  <dc:description/>
  <cp:lastModifiedBy>bu Kon</cp:lastModifiedBy>
  <cp:revision>22</cp:revision>
  <dcterms:created xsi:type="dcterms:W3CDTF">2006-08-16T00:00:00Z</dcterms:created>
  <dcterms:modified xsi:type="dcterms:W3CDTF">2025-09-10T12:16:21Z</dcterms:modified>
  <dc:identifier>DAFHJBCCLSI</dc:identifier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Custom</vt:lpwstr>
  </property>
  <property fmtid="{D5CDD505-2E9C-101B-9397-08002B2CF9AE}" pid="3" name="Slides">
    <vt:i4>25</vt:i4>
  </property>
</Properties>
</file>